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1117" r:id="rId31"/>
    <p:sldId id="1120" r:id="rId32"/>
    <p:sldId id="310" r:id="rId33"/>
    <p:sldId id="311" r:id="rId34"/>
    <p:sldId id="1121" r:id="rId35"/>
    <p:sldId id="1118" r:id="rId36"/>
    <p:sldId id="1119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</p:sldIdLst>
  <p:sldSz cx="12188825" cy="6858000"/>
  <p:notesSz cx="6858000" cy="9144000"/>
  <p:embeddedFontLst>
    <p:embeddedFont>
      <p:font typeface="DFKai-SB" panose="03000509000000000000" pitchFamily="65" charset="-120"/>
      <p:regular r:id="rId63"/>
    </p:embeddedFont>
    <p:embeddedFont>
      <p:font typeface="DFKai-SB" panose="03000509000000000000" pitchFamily="65" charset="-120"/>
      <p:regular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微軟正黑體" panose="020B0604030504040204" pitchFamily="34" charset="-12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4" roundtripDataSignature="AMtx7mi+M+u0kxHOIGDrPAKx76F9futW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02" autoAdjust="0"/>
  </p:normalViewPr>
  <p:slideViewPr>
    <p:cSldViewPr snapToGrid="0">
      <p:cViewPr>
        <p:scale>
          <a:sx n="100" d="100"/>
          <a:sy n="100" d="100"/>
        </p:scale>
        <p:origin x="954" y="240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918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8695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189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779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5430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5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5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4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4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body" idx="1"/>
          </p:nvPr>
        </p:nvSpPr>
        <p:spPr>
          <a:xfrm rot="5400000">
            <a:off x="4032208" y="-604796"/>
            <a:ext cx="4114801" cy="913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5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5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5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65"/>
          <p:cNvSpPr txBox="1">
            <a:spLocks noGrp="1"/>
          </p:cNvSpPr>
          <p:nvPr>
            <p:ph type="body" idx="1"/>
          </p:nvPr>
        </p:nvSpPr>
        <p:spPr>
          <a:xfrm rot="5400000">
            <a:off x="2398712" y="-495299"/>
            <a:ext cx="5638800" cy="7391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65"/>
          <p:cNvSpPr txBox="1">
            <a:spLocks noGrp="1"/>
          </p:cNvSpPr>
          <p:nvPr>
            <p:ph type="title"/>
          </p:nvPr>
        </p:nvSpPr>
        <p:spPr>
          <a:xfrm rot="5400000">
            <a:off x="7085013" y="2438400"/>
            <a:ext cx="5638800" cy="1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6"/>
          <p:cNvSpPr txBox="1"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sz="66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6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7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7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7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Century Gothic"/>
              <a:buNone/>
              <a:defRPr sz="48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8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8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8"/>
          <p:cNvSpPr txBox="1">
            <a:spLocks noGrp="1"/>
          </p:cNvSpPr>
          <p:nvPr>
            <p:ph type="body" idx="1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58"/>
          <p:cNvSpPr txBox="1">
            <a:spLocks noGrp="1"/>
          </p:cNvSpPr>
          <p:nvPr>
            <p:ph type="body" idx="2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9" name="Google Shape;39;p58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9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9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9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body" idx="1"/>
          </p:nvPr>
        </p:nvSpPr>
        <p:spPr>
          <a:xfrm>
            <a:off x="624986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body" idx="2"/>
          </p:nvPr>
        </p:nvSpPr>
        <p:spPr>
          <a:xfrm>
            <a:off x="624986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body" idx="3"/>
          </p:nvPr>
        </p:nvSpPr>
        <p:spPr>
          <a:xfrm>
            <a:off x="152241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body" idx="4"/>
          </p:nvPr>
        </p:nvSpPr>
        <p:spPr>
          <a:xfrm>
            <a:off x="152241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0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0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0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60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1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1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2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body" idx="1"/>
          </p:nvPr>
        </p:nvSpPr>
        <p:spPr>
          <a:xfrm>
            <a:off x="4951414" y="685800"/>
            <a:ext cx="6400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3" name="Google Shape;63;p62"/>
          <p:cNvSpPr txBox="1">
            <a:spLocks noGrp="1"/>
          </p:cNvSpPr>
          <p:nvPr>
            <p:ph type="body" idx="2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3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3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63"/>
          <p:cNvSpPr>
            <a:spLocks noGrp="1"/>
          </p:cNvSpPr>
          <p:nvPr>
            <p:ph type="pic" idx="2"/>
          </p:nvPr>
        </p:nvSpPr>
        <p:spPr>
          <a:xfrm>
            <a:off x="4951414" y="685800"/>
            <a:ext cx="6400799" cy="5334000"/>
          </a:xfrm>
          <a:prstGeom prst="rect">
            <a:avLst/>
          </a:prstGeom>
          <a:solidFill>
            <a:schemeClr val="dk2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" name="Google Shape;70;p63"/>
          <p:cNvSpPr txBox="1">
            <a:spLocks noGrp="1"/>
          </p:cNvSpPr>
          <p:nvPr>
            <p:ph type="body" idx="1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dt" idx="10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ftr" idx="11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sldNum" idx="12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rduino.cc/en/softwar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abs.com/developers/usb-to-uart-bridge-vcp-driver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red.org/docs/getting-started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3.png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5.png"/><Relationship Id="rId4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7.png"/><Relationship Id="rId4" Type="http://schemas.openxmlformats.org/officeDocument/2006/relationships/oleObject" Target="../embeddings/oleObject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69.png"/><Relationship Id="rId4" Type="http://schemas.openxmlformats.org/officeDocument/2006/relationships/oleObject" Target="../embeddings/oleObject7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4.png"/><Relationship Id="rId4" Type="http://schemas.openxmlformats.org/officeDocument/2006/relationships/oleObject" Target="../embeddings/oleObject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body" idx="1"/>
          </p:nvPr>
        </p:nvSpPr>
        <p:spPr>
          <a:xfrm>
            <a:off x="0" y="647656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到 https://www.apachefriends.org/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下載XAMPP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(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Apache、MariaDB、PHP、Perl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)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br>
              <a:rPr lang="en-US" dirty="0">
                <a:latin typeface="DFKai-SB"/>
                <a:ea typeface="DFKai-SB"/>
                <a:cs typeface="DFKai-SB"/>
                <a:sym typeface="DFKai-SB"/>
              </a:rPr>
            </a:br>
            <a:br>
              <a:rPr lang="en-US" dirty="0">
                <a:latin typeface="DFKai-SB"/>
                <a:ea typeface="DFKai-SB"/>
                <a:cs typeface="DFKai-SB"/>
                <a:sym typeface="DFKai-SB"/>
              </a:rPr>
            </a:br>
            <a:br>
              <a:rPr lang="en-US" dirty="0">
                <a:latin typeface="DFKai-SB"/>
                <a:ea typeface="DFKai-SB"/>
                <a:cs typeface="DFKai-SB"/>
                <a:sym typeface="DFKai-SB"/>
              </a:rPr>
            </a:br>
            <a:br>
              <a:rPr lang="en-US" dirty="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</a:br>
            <a:br>
              <a:rPr lang="en-US" dirty="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</a:b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0" y="-747464"/>
            <a:ext cx="284380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7F7442-14A5-4E1D-ACBC-2D94ADE8A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28" t="11138" r="24580" b="31686"/>
          <a:stretch/>
        </p:blipFill>
        <p:spPr>
          <a:xfrm>
            <a:off x="337285" y="2276668"/>
            <a:ext cx="5793985" cy="3578608"/>
          </a:xfrm>
          <a:prstGeom prst="rect">
            <a:avLst/>
          </a:prstGeom>
        </p:spPr>
      </p:pic>
      <p:sp>
        <p:nvSpPr>
          <p:cNvPr id="9" name="Google Shape;261;p21">
            <a:extLst>
              <a:ext uri="{FF2B5EF4-FFF2-40B4-BE49-F238E27FC236}">
                <a16:creationId xmlns:a16="http://schemas.microsoft.com/office/drawing/2014/main" id="{86C68BB0-00BD-4B2E-B3FB-4BF6E79F2527}"/>
              </a:ext>
            </a:extLst>
          </p:cNvPr>
          <p:cNvSpPr/>
          <p:nvPr/>
        </p:nvSpPr>
        <p:spPr>
          <a:xfrm>
            <a:off x="1722860" y="5244666"/>
            <a:ext cx="1572790" cy="51795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0D7018-E9BB-4442-9B02-4377A349D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72" b="24444"/>
          <a:stretch/>
        </p:blipFill>
        <p:spPr>
          <a:xfrm>
            <a:off x="6544654" y="2244294"/>
            <a:ext cx="5644171" cy="3415258"/>
          </a:xfrm>
          <a:prstGeom prst="rect">
            <a:avLst/>
          </a:prstGeom>
        </p:spPr>
      </p:pic>
      <p:sp>
        <p:nvSpPr>
          <p:cNvPr id="7" name="Google Shape;379;p33">
            <a:extLst>
              <a:ext uri="{FF2B5EF4-FFF2-40B4-BE49-F238E27FC236}">
                <a16:creationId xmlns:a16="http://schemas.microsoft.com/office/drawing/2014/main" id="{667FB89E-8E26-4AEB-884D-82896F4676D5}"/>
              </a:ext>
            </a:extLst>
          </p:cNvPr>
          <p:cNvSpPr/>
          <p:nvPr/>
        </p:nvSpPr>
        <p:spPr>
          <a:xfrm>
            <a:off x="7680362" y="5222658"/>
            <a:ext cx="4273377" cy="3333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376;p33">
            <a:extLst>
              <a:ext uri="{FF2B5EF4-FFF2-40B4-BE49-F238E27FC236}">
                <a16:creationId xmlns:a16="http://schemas.microsoft.com/office/drawing/2014/main" id="{7A1FC103-1554-482D-8028-6ACE6B6F261F}"/>
              </a:ext>
            </a:extLst>
          </p:cNvPr>
          <p:cNvSpPr txBox="1"/>
          <p:nvPr/>
        </p:nvSpPr>
        <p:spPr>
          <a:xfrm>
            <a:off x="6544654" y="1301967"/>
            <a:ext cx="3790156" cy="3692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altLang="en-US" sz="1800" dirty="0">
                <a:solidFill>
                  <a:schemeClr val="lt1"/>
                </a:solidFill>
                <a:latin typeface="DFKai-SB"/>
                <a:ea typeface="DFKai-SB"/>
                <a:sym typeface="DFKai-SB"/>
              </a:rPr>
              <a:t>也可直接點選資料夾內的安裝包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5860" y="1801813"/>
            <a:ext cx="9656441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 txBox="1"/>
          <p:nvPr/>
        </p:nvSpPr>
        <p:spPr>
          <a:xfrm>
            <a:off x="0" y="-14069"/>
            <a:ext cx="3718148" cy="6463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MYSQL新增使用者</a:t>
            </a:r>
            <a:endParaRPr/>
          </a:p>
        </p:txBody>
      </p:sp>
      <p:sp>
        <p:nvSpPr>
          <p:cNvPr id="156" name="Google Shape;156;p10"/>
          <p:cNvSpPr txBox="1"/>
          <p:nvPr/>
        </p:nvSpPr>
        <p:spPr>
          <a:xfrm>
            <a:off x="0" y="632262"/>
            <a:ext cx="4032448" cy="5232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可以新增個人化使用者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>
            <a:spLocks noGrp="1"/>
          </p:cNvSpPr>
          <p:nvPr>
            <p:ph type="body" idx="1"/>
          </p:nvPr>
        </p:nvSpPr>
        <p:spPr>
          <a:xfrm>
            <a:off x="9610" y="591122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範例使用 使用者名稱 : testt  密碼 : test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62" name="Google Shape;162;p11"/>
          <p:cNvSpPr txBox="1">
            <a:spLocks noGrp="1"/>
          </p:cNvSpPr>
          <p:nvPr>
            <p:ph type="title"/>
          </p:nvPr>
        </p:nvSpPr>
        <p:spPr>
          <a:xfrm>
            <a:off x="0" y="-780112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</a:pPr>
            <a:r>
              <a:rPr lang="en-US"/>
              <a:t>MYSQL新增使用者</a:t>
            </a:r>
            <a:endParaRPr/>
          </a:p>
        </p:txBody>
      </p:sp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4600" y="1496309"/>
            <a:ext cx="5736356" cy="482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1"/>
          <p:cNvSpPr/>
          <p:nvPr/>
        </p:nvSpPr>
        <p:spPr>
          <a:xfrm>
            <a:off x="5806380" y="2780928"/>
            <a:ext cx="5040560" cy="4320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5806380" y="3932139"/>
            <a:ext cx="5040560" cy="4320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9D3409-B7F8-4ABA-B3B8-BB0F49730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16" t="44583" r="65947" b="27639"/>
          <a:stretch/>
        </p:blipFill>
        <p:spPr>
          <a:xfrm>
            <a:off x="876300" y="2067278"/>
            <a:ext cx="3867150" cy="3580696"/>
          </a:xfrm>
          <a:prstGeom prst="rect">
            <a:avLst/>
          </a:prstGeom>
        </p:spPr>
      </p:pic>
      <p:sp>
        <p:nvSpPr>
          <p:cNvPr id="10" name="Google Shape;165;p11">
            <a:extLst>
              <a:ext uri="{FF2B5EF4-FFF2-40B4-BE49-F238E27FC236}">
                <a16:creationId xmlns:a16="http://schemas.microsoft.com/office/drawing/2014/main" id="{50574658-64A7-4ADE-AD55-BFE06F4D922D}"/>
              </a:ext>
            </a:extLst>
          </p:cNvPr>
          <p:cNvSpPr/>
          <p:nvPr/>
        </p:nvSpPr>
        <p:spPr>
          <a:xfrm>
            <a:off x="1053852" y="3331691"/>
            <a:ext cx="1679823" cy="4320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>
            <a:spLocks noGrp="1"/>
          </p:cNvSpPr>
          <p:nvPr>
            <p:ph type="body" idx="1"/>
          </p:nvPr>
        </p:nvSpPr>
        <p:spPr>
          <a:xfrm>
            <a:off x="4804" y="591488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新增個人資料庫，使用者權限全開</a:t>
            </a:r>
            <a:endParaRPr/>
          </a:p>
        </p:txBody>
      </p:sp>
      <p:pic>
        <p:nvPicPr>
          <p:cNvPr id="172" name="Google Shape;17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220" y="1105513"/>
            <a:ext cx="5906102" cy="426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2"/>
          <p:cNvPicPr preferRelativeResize="0"/>
          <p:nvPr/>
        </p:nvPicPr>
        <p:blipFill rotWithShape="1">
          <a:blip r:embed="rId4">
            <a:alphaModFix/>
          </a:blip>
          <a:srcRect t="16483" r="18727"/>
          <a:stretch/>
        </p:blipFill>
        <p:spPr>
          <a:xfrm>
            <a:off x="6842364" y="1105513"/>
            <a:ext cx="3150704" cy="190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/>
          <p:cNvPicPr preferRelativeResize="0"/>
          <p:nvPr/>
        </p:nvPicPr>
        <p:blipFill rotWithShape="1">
          <a:blip r:embed="rId5">
            <a:alphaModFix/>
          </a:blip>
          <a:srcRect t="35888"/>
          <a:stretch/>
        </p:blipFill>
        <p:spPr>
          <a:xfrm>
            <a:off x="6842364" y="3265479"/>
            <a:ext cx="2800350" cy="2399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0" y="-780112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</a:pPr>
            <a:r>
              <a:rPr lang="en-US"/>
              <a:t>MYSQL新增使用者</a:t>
            </a:r>
            <a:endParaRPr/>
          </a:p>
        </p:txBody>
      </p:sp>
      <p:sp>
        <p:nvSpPr>
          <p:cNvPr id="176" name="Google Shape;176;p12"/>
          <p:cNvSpPr/>
          <p:nvPr/>
        </p:nvSpPr>
        <p:spPr>
          <a:xfrm>
            <a:off x="1629916" y="2492896"/>
            <a:ext cx="792088" cy="4320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837828" y="1725590"/>
            <a:ext cx="288032" cy="55128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1" y="700953"/>
            <a:ext cx="4726260" cy="294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 err="1">
                <a:latin typeface="DFKai-SB"/>
                <a:ea typeface="DFKai-SB"/>
                <a:cs typeface="DFKai-SB"/>
                <a:sym typeface="DFKai-SB"/>
              </a:rPr>
              <a:t>建立資料表dht</a:t>
            </a:r>
            <a:endParaRPr sz="2000" dirty="0"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 err="1">
                <a:latin typeface="DFKai-SB"/>
                <a:ea typeface="DFKai-SB"/>
                <a:cs typeface="DFKai-SB"/>
                <a:sym typeface="DFKai-SB"/>
              </a:rPr>
              <a:t>新增四個欄位</a:t>
            </a:r>
            <a:endParaRPr sz="2000" dirty="0"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altLang="zh-TW" sz="2000" dirty="0">
                <a:solidFill>
                  <a:srgbClr val="FFFF00"/>
                </a:solidFill>
                <a:latin typeface="DFKai-SB"/>
                <a:ea typeface="DFKai-SB"/>
                <a:sym typeface="DFKai-SB"/>
              </a:rPr>
              <a:t>ID</a:t>
            </a:r>
            <a:r>
              <a:rPr lang="zh-TW" altLang="en-US" sz="2000" dirty="0">
                <a:solidFill>
                  <a:srgbClr val="FFFF00"/>
                </a:solidFill>
                <a:latin typeface="DFKai-SB"/>
                <a:ea typeface="DFKai-SB"/>
                <a:sym typeface="DFKai-SB"/>
              </a:rPr>
              <a:t>後面的</a:t>
            </a:r>
            <a:r>
              <a:rPr lang="en-US" altLang="zh-TW" sz="2000" dirty="0">
                <a:solidFill>
                  <a:srgbClr val="FFFF00"/>
                </a:solidFill>
                <a:latin typeface="DFKai-SB"/>
                <a:ea typeface="DFKai-SB"/>
                <a:sym typeface="DFKai-SB"/>
              </a:rPr>
              <a:t>A_I</a:t>
            </a:r>
            <a:r>
              <a:rPr lang="zh-TW" altLang="en-US" sz="2000" dirty="0">
                <a:solidFill>
                  <a:srgbClr val="FFFF00"/>
                </a:solidFill>
                <a:latin typeface="DFKai-SB"/>
                <a:ea typeface="DFKai-SB"/>
                <a:sym typeface="DFKai-SB"/>
              </a:rPr>
              <a:t>記得勾選</a:t>
            </a:r>
            <a:endParaRPr dirty="0"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>
                <a:latin typeface="DFKai-SB"/>
                <a:ea typeface="DFKai-SB"/>
                <a:cs typeface="DFKai-SB"/>
                <a:sym typeface="DFKai-SB"/>
              </a:rPr>
              <a:t>其餘使用10個字元的類型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/>
          </p:nvPr>
        </p:nvSpPr>
        <p:spPr>
          <a:xfrm>
            <a:off x="1" y="-685800"/>
            <a:ext cx="292606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資料庫架構</a:t>
            </a:r>
            <a:endParaRPr/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l="29757" b="52935"/>
          <a:stretch/>
        </p:blipFill>
        <p:spPr>
          <a:xfrm>
            <a:off x="5764839" y="509543"/>
            <a:ext cx="5097958" cy="151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6E1DC3-07E5-4D27-9008-9A7AD62A5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93" t="22772" r="8808" b="42803"/>
          <a:stretch/>
        </p:blipFill>
        <p:spPr>
          <a:xfrm>
            <a:off x="3716767" y="2248559"/>
            <a:ext cx="8328314" cy="23608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2D0604-14F1-46B9-9069-3551584AE8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91" t="22772" r="39796" b="54461"/>
          <a:stretch/>
        </p:blipFill>
        <p:spPr>
          <a:xfrm>
            <a:off x="5592217" y="4927600"/>
            <a:ext cx="5350300" cy="1695131"/>
          </a:xfrm>
          <a:prstGeom prst="rect">
            <a:avLst/>
          </a:prstGeom>
        </p:spPr>
      </p:pic>
      <p:sp>
        <p:nvSpPr>
          <p:cNvPr id="15" name="Google Shape;194;p14">
            <a:extLst>
              <a:ext uri="{FF2B5EF4-FFF2-40B4-BE49-F238E27FC236}">
                <a16:creationId xmlns:a16="http://schemas.microsoft.com/office/drawing/2014/main" id="{FC49FF77-1A8C-4467-A241-B8E779F60F0D}"/>
              </a:ext>
            </a:extLst>
          </p:cNvPr>
          <p:cNvSpPr/>
          <p:nvPr/>
        </p:nvSpPr>
        <p:spPr>
          <a:xfrm>
            <a:off x="11636445" y="2931460"/>
            <a:ext cx="408636" cy="29146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D5AA654-4016-454F-A916-6E692F2C0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5" t="31111" r="26175" b="22500"/>
          <a:stretch/>
        </p:blipFill>
        <p:spPr>
          <a:xfrm>
            <a:off x="2496840" y="2189230"/>
            <a:ext cx="7347544" cy="3949699"/>
          </a:xfrm>
          <a:prstGeom prst="rect">
            <a:avLst/>
          </a:prstGeom>
        </p:spPr>
      </p:pic>
      <p:sp>
        <p:nvSpPr>
          <p:cNvPr id="191" name="Google Shape;191;p14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下載</a:t>
            </a:r>
            <a:endParaRPr/>
          </a:p>
        </p:txBody>
      </p:sp>
      <p:sp>
        <p:nvSpPr>
          <p:cNvPr id="192" name="Google Shape;192;p14"/>
          <p:cNvSpPr txBox="1"/>
          <p:nvPr/>
        </p:nvSpPr>
        <p:spPr>
          <a:xfrm>
            <a:off x="0" y="590931"/>
            <a:ext cx="803863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前往 Arduino 官網 </a:t>
            </a:r>
            <a:r>
              <a:rPr lang="en-US" sz="3200" u="sng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https://www.arduino.cc/en/software  </a:t>
            </a:r>
            <a:endParaRPr sz="3200">
              <a:solidFill>
                <a:srgbClr val="FFC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7030518" y="3297298"/>
            <a:ext cx="2016224" cy="26340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9046740" y="3232834"/>
            <a:ext cx="17544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點擊下載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下載</a:t>
            </a:r>
            <a:endParaRPr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l="28672" t="29016" r="30060" b="651"/>
          <a:stretch/>
        </p:blipFill>
        <p:spPr>
          <a:xfrm>
            <a:off x="482601" y="1440957"/>
            <a:ext cx="5544616" cy="50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5"/>
          <p:cNvSpPr/>
          <p:nvPr/>
        </p:nvSpPr>
        <p:spPr>
          <a:xfrm>
            <a:off x="969093" y="4441366"/>
            <a:ext cx="1742593" cy="50431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15"/>
          <p:cNvSpPr txBox="1"/>
          <p:nvPr/>
        </p:nvSpPr>
        <p:spPr>
          <a:xfrm>
            <a:off x="875437" y="4945683"/>
            <a:ext cx="1929906" cy="57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點擊下載</a:t>
            </a:r>
            <a:endParaRPr/>
          </a:p>
        </p:txBody>
      </p:sp>
      <p:sp>
        <p:nvSpPr>
          <p:cNvPr id="204" name="Google Shape;204;p15"/>
          <p:cNvSpPr txBox="1"/>
          <p:nvPr/>
        </p:nvSpPr>
        <p:spPr>
          <a:xfrm>
            <a:off x="0" y="594009"/>
            <a:ext cx="4582244" cy="584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下載完直接安裝即可</a:t>
            </a:r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F36482F-36FD-400E-AA12-C1F0F2D175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72" b="24444"/>
          <a:stretch/>
        </p:blipFill>
        <p:spPr>
          <a:xfrm>
            <a:off x="6274456" y="2013993"/>
            <a:ext cx="5644171" cy="3415258"/>
          </a:xfrm>
          <a:prstGeom prst="rect">
            <a:avLst/>
          </a:prstGeom>
        </p:spPr>
      </p:pic>
      <p:sp>
        <p:nvSpPr>
          <p:cNvPr id="9" name="Google Shape;379;p33">
            <a:extLst>
              <a:ext uri="{FF2B5EF4-FFF2-40B4-BE49-F238E27FC236}">
                <a16:creationId xmlns:a16="http://schemas.microsoft.com/office/drawing/2014/main" id="{A021AAC0-D6D6-4EC3-9FEC-C1EC412B0D37}"/>
              </a:ext>
            </a:extLst>
          </p:cNvPr>
          <p:cNvSpPr/>
          <p:nvPr/>
        </p:nvSpPr>
        <p:spPr>
          <a:xfrm>
            <a:off x="7328072" y="3895725"/>
            <a:ext cx="4273377" cy="3333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376;p33">
            <a:extLst>
              <a:ext uri="{FF2B5EF4-FFF2-40B4-BE49-F238E27FC236}">
                <a16:creationId xmlns:a16="http://schemas.microsoft.com/office/drawing/2014/main" id="{0F2232AE-4503-4E2B-8DDD-CA938A16B03A}"/>
              </a:ext>
            </a:extLst>
          </p:cNvPr>
          <p:cNvSpPr txBox="1"/>
          <p:nvPr/>
        </p:nvSpPr>
        <p:spPr>
          <a:xfrm>
            <a:off x="6274456" y="1071666"/>
            <a:ext cx="3790156" cy="3692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altLang="en-US" sz="1800" dirty="0">
                <a:solidFill>
                  <a:schemeClr val="lt1"/>
                </a:solidFill>
                <a:latin typeface="DFKai-SB"/>
                <a:ea typeface="DFKai-SB"/>
                <a:sym typeface="DFKai-SB"/>
              </a:rPr>
              <a:t>也可直接點選資料夾內的安裝包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下載</a:t>
            </a:r>
            <a:endParaRPr/>
          </a:p>
        </p:txBody>
      </p:sp>
      <p:pic>
        <p:nvPicPr>
          <p:cNvPr id="210" name="Google Shape;210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7788" y="1844824"/>
            <a:ext cx="5256584" cy="3610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6"/>
          <p:cNvSpPr/>
          <p:nvPr/>
        </p:nvSpPr>
        <p:spPr>
          <a:xfrm>
            <a:off x="4525285" y="5013176"/>
            <a:ext cx="1209087" cy="34991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2" name="Google Shape;21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8388" y="1844824"/>
            <a:ext cx="5256585" cy="36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/>
          <p:nvPr/>
        </p:nvSpPr>
        <p:spPr>
          <a:xfrm>
            <a:off x="9925886" y="5013175"/>
            <a:ext cx="1209087" cy="34991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下載</a:t>
            </a:r>
            <a:endParaRPr/>
          </a:p>
        </p:txBody>
      </p:sp>
      <p:pic>
        <p:nvPicPr>
          <p:cNvPr id="219" name="Google Shape;219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38517" y="1436305"/>
            <a:ext cx="6594501" cy="45298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/>
          <p:nvPr/>
        </p:nvSpPr>
        <p:spPr>
          <a:xfrm>
            <a:off x="7390556" y="5400091"/>
            <a:ext cx="1224136" cy="50431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介面介紹</a:t>
            </a:r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body" idx="1"/>
          </p:nvPr>
        </p:nvSpPr>
        <p:spPr>
          <a:xfrm>
            <a:off x="189756" y="764704"/>
            <a:ext cx="4587035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驗證:存檔與編譯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上傳:存檔與編譯與燒入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新增:開啟新的專案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開啟:開啟一些範例程式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編輯區:右圖控白編寫程式區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資訊顯示區:顯示與除錯資訊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714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27" name="Google Shape;2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316" y="645459"/>
            <a:ext cx="4902803" cy="100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8"/>
          <p:cNvPicPr preferRelativeResize="0"/>
          <p:nvPr/>
        </p:nvPicPr>
        <p:blipFill rotWithShape="1">
          <a:blip r:embed="rId4">
            <a:alphaModFix/>
          </a:blip>
          <a:srcRect t="13726" r="46407" b="46393"/>
          <a:stretch/>
        </p:blipFill>
        <p:spPr>
          <a:xfrm>
            <a:off x="5230316" y="1844824"/>
            <a:ext cx="5733863" cy="28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2274" y="4786226"/>
            <a:ext cx="9361905" cy="1742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8"/>
          <p:cNvGrpSpPr/>
          <p:nvPr/>
        </p:nvGrpSpPr>
        <p:grpSpPr>
          <a:xfrm>
            <a:off x="2782044" y="908720"/>
            <a:ext cx="2304256" cy="1728192"/>
            <a:chOff x="2782044" y="908720"/>
            <a:chExt cx="2304256" cy="1728192"/>
          </a:xfrm>
        </p:grpSpPr>
        <p:cxnSp>
          <p:nvCxnSpPr>
            <p:cNvPr id="231" name="Google Shape;231;p18"/>
            <p:cNvCxnSpPr/>
            <p:nvPr/>
          </p:nvCxnSpPr>
          <p:spPr>
            <a:xfrm>
              <a:off x="2782044" y="908720"/>
              <a:ext cx="2304256" cy="288032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32" name="Google Shape;232;p18"/>
            <p:cNvCxnSpPr/>
            <p:nvPr/>
          </p:nvCxnSpPr>
          <p:spPr>
            <a:xfrm rot="10800000" flipH="1">
              <a:off x="3574132" y="1196752"/>
              <a:ext cx="1512168" cy="1440160"/>
            </a:xfrm>
            <a:prstGeom prst="bentConnector3">
              <a:avLst>
                <a:gd name="adj1" fmla="val 23796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233" name="Google Shape;233;p18"/>
          <p:cNvCxnSpPr/>
          <p:nvPr/>
        </p:nvCxnSpPr>
        <p:spPr>
          <a:xfrm>
            <a:off x="4366220" y="3212976"/>
            <a:ext cx="72008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18"/>
          <p:cNvCxnSpPr/>
          <p:nvPr/>
        </p:nvCxnSpPr>
        <p:spPr>
          <a:xfrm>
            <a:off x="3142084" y="4005064"/>
            <a:ext cx="0" cy="69053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/>
        </p:nvSpPr>
        <p:spPr>
          <a:xfrm>
            <a:off x="0" y="0"/>
            <a:ext cx="4582244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與 linkit7697 連線</a:t>
            </a: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0" y="764705"/>
            <a:ext cx="7606580" cy="50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223838" lvl="0" indent="-22383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請到</a:t>
            </a:r>
            <a:r>
              <a:rPr lang="en-US" sz="96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裝置管理員</a:t>
            </a: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確認</a:t>
            </a:r>
            <a:r>
              <a:rPr lang="en-US" sz="96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連接阜</a:t>
            </a: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是否有連線成功</a:t>
            </a:r>
            <a:endParaRPr sz="9600"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如果沒有出現,請手動安裝驅動</a:t>
            </a:r>
            <a:endParaRPr sz="9600"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點擊裝置管理員的動作選項，選擇更新驅動程式，手動尋找剛剛放置Arduino位置的地方，並找到driver資料夾</a:t>
            </a:r>
            <a:endParaRPr sz="9600"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如果出現的是CP210x ??? UART ???相關</a:t>
            </a:r>
            <a:br>
              <a:rPr lang="en-US" sz="9600"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請至</a:t>
            </a:r>
            <a:r>
              <a:rPr lang="en-US" sz="9600" u="sng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https://www.silabs.com/developers/usb-to-uart-bridge-vcp-drivers</a:t>
            </a:r>
            <a:r>
              <a:rPr lang="en-US" sz="96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   </a:t>
            </a:r>
            <a:endParaRPr sz="9600">
              <a:solidFill>
                <a:srgbClr val="FFC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23838" lvl="0" indent="-223838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點擊 Downloads</a:t>
            </a:r>
            <a:br>
              <a:rPr lang="en-US" sz="11200"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11200">
                <a:latin typeface="DFKai-SB"/>
                <a:ea typeface="DFKai-SB"/>
                <a:cs typeface="DFKai-SB"/>
                <a:sym typeface="DFKai-SB"/>
              </a:rPr>
              <a:t>選擇 </a:t>
            </a:r>
            <a:r>
              <a:rPr lang="en-US" sz="112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CP210x_Universal_Windows_Driver</a:t>
            </a:r>
            <a:r>
              <a:rPr lang="en-US" sz="11200">
                <a:latin typeface="DFKai-SB"/>
                <a:ea typeface="DFKai-SB"/>
                <a:cs typeface="DFKai-SB"/>
                <a:sym typeface="DFKai-SB"/>
              </a:rPr>
              <a:t>   下載並解壓到 driver 資料夾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 rotWithShape="1">
          <a:blip r:embed="rId4">
            <a:alphaModFix/>
          </a:blip>
          <a:srcRect t="49465" r="53398" b="25354"/>
          <a:stretch/>
        </p:blipFill>
        <p:spPr>
          <a:xfrm>
            <a:off x="7606580" y="404664"/>
            <a:ext cx="4365959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 rotWithShape="1">
          <a:blip r:embed="rId5">
            <a:alphaModFix/>
          </a:blip>
          <a:srcRect r="35376" b="35462"/>
          <a:stretch/>
        </p:blipFill>
        <p:spPr>
          <a:xfrm>
            <a:off x="7835758" y="2276872"/>
            <a:ext cx="4136781" cy="383615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8182644" y="590931"/>
            <a:ext cx="3672408" cy="31778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8758707" y="3717032"/>
            <a:ext cx="864097" cy="343897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0" y="685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安裝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0" y="-6858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89" y="1256803"/>
            <a:ext cx="5400600" cy="439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0436" y="1261070"/>
            <a:ext cx="5184576" cy="438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 l="37099" t="7955" r="24596" b="51050"/>
          <a:stretch/>
        </p:blipFill>
        <p:spPr>
          <a:xfrm>
            <a:off x="189756" y="1700808"/>
            <a:ext cx="5262927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2364" y="1211388"/>
            <a:ext cx="6111770" cy="443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/>
        </p:nvSpPr>
        <p:spPr>
          <a:xfrm>
            <a:off x="0" y="590931"/>
            <a:ext cx="5662364" cy="461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打開Arduino，點擊檔案選取偏好設定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0" y="729430"/>
            <a:ext cx="5832754" cy="25853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將下面的</a:t>
            </a:r>
            <a:r>
              <a:rPr lang="en-US" sz="24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URL </a:t>
            </a:r>
            <a:r>
              <a:rPr lang="en-US" sz="24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貼入</a:t>
            </a:r>
            <a:r>
              <a:rPr lang="en-US" sz="24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endParaRPr sz="24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“</a:t>
            </a:r>
            <a:r>
              <a:rPr lang="en-US" sz="24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額外的開發板管理員網址</a:t>
            </a:r>
            <a:r>
              <a:rPr lang="en-US" sz="24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”， </a:t>
            </a:r>
            <a:endParaRPr sz="24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</a:t>
            </a:r>
            <a:r>
              <a:rPr lang="en-US" sz="24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並點選"確定</a:t>
            </a:r>
            <a:r>
              <a:rPr lang="en-US" sz="24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" </a:t>
            </a:r>
            <a:r>
              <a:rPr lang="en-US" sz="24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關閉視窗</a:t>
            </a:r>
            <a:r>
              <a:rPr lang="en-US" sz="24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endParaRPr sz="24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https://files.gitbook.com/v0/b/gitbook-x-prod.appspot.com/o/spaces%2FY4gduUSLWOCI23CXUWej%2Fuploads%2FfDIyZSO3WxvVYeZFhkSQ%2Fpackage_mtk_linkit_7697_index.json?alt=media&amp;token=029ccbdc-f32d-4e1c-b753-898ea26d720e</a:t>
            </a:r>
            <a:endParaRPr sz="1800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59" name="Google Shape;259;p21"/>
          <p:cNvGrpSpPr/>
          <p:nvPr/>
        </p:nvGrpSpPr>
        <p:grpSpPr>
          <a:xfrm>
            <a:off x="5765797" y="585860"/>
            <a:ext cx="6356071" cy="4536504"/>
            <a:chOff x="5765797" y="585860"/>
            <a:chExt cx="6356071" cy="4536504"/>
          </a:xfrm>
        </p:grpSpPr>
        <p:pic>
          <p:nvPicPr>
            <p:cNvPr id="260" name="Google Shape;260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32754" y="585860"/>
              <a:ext cx="6222158" cy="4536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1"/>
            <p:cNvSpPr/>
            <p:nvPr/>
          </p:nvSpPr>
          <p:spPr>
            <a:xfrm>
              <a:off x="5765797" y="3789040"/>
              <a:ext cx="6356071" cy="504317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0" y="590931"/>
            <a:ext cx="5950396" cy="461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選取 工具 -&gt; 開發板 -&gt; 開發板管理員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68" name="Google Shape;268;p22" descr="https://docs.labs.mediatek.com/linkit-7697-blocklyduino/files/12879560/12879555/1/1497000419184/image2017-6-9+15%3A46%3A34.png"/>
          <p:cNvPicPr preferRelativeResize="0"/>
          <p:nvPr/>
        </p:nvPicPr>
        <p:blipFill rotWithShape="1">
          <a:blip r:embed="rId3">
            <a:alphaModFix/>
          </a:blip>
          <a:srcRect r="-57" b="51470"/>
          <a:stretch/>
        </p:blipFill>
        <p:spPr>
          <a:xfrm>
            <a:off x="1845940" y="1304764"/>
            <a:ext cx="8496944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pic>
        <p:nvPicPr>
          <p:cNvPr id="274" name="Google Shape;274;p23" descr="https://docs.labs.mediatek.com/linkit-7697-blocklyduino/files/12879560/12879557/1/1497000419153/image2017-6-9+15%3A46%3A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1884" y="1628800"/>
            <a:ext cx="8848829" cy="497746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0" y="590931"/>
            <a:ext cx="4870276" cy="8309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於輸入框輸入 “linkit”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找到並安裝 Linkit7697的套件包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pic>
        <p:nvPicPr>
          <p:cNvPr id="281" name="Google Shape;281;p24" descr="https://docs.labs.mediatek.com/linkit-7697-blocklyduino/files/12879560/12879558/1/1497000419130/2017-06-09_15-59-1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316" y="590931"/>
            <a:ext cx="6408712" cy="591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 txBox="1"/>
          <p:nvPr/>
        </p:nvSpPr>
        <p:spPr>
          <a:xfrm>
            <a:off x="0" y="590931"/>
            <a:ext cx="5086300" cy="120032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LinkIt 7697 套件包安裝完成後，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就可於 </a:t>
            </a:r>
            <a:r>
              <a:rPr lang="en-US" sz="2400" b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工具 -&gt; 開發板 </a:t>
            </a:r>
            <a:endParaRPr sz="2400" b="1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選擇使用 LinkIt 7697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/>
        </p:nvSpPr>
        <p:spPr>
          <a:xfrm>
            <a:off x="0" y="0"/>
            <a:ext cx="5302324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溫溼度感測器</a:t>
            </a:r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772" y="2345257"/>
            <a:ext cx="5927956" cy="4128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0" y="601393"/>
            <a:ext cx="7606580" cy="120032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溫溼度感應器為數位訊號輸入輸出。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可以接 D2/D3/D4/D10/D12 的 Grove 連接埠， 此範例連接到 D2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元件接腳為P2，電阻可不接(usb2.0供電時)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當無法讀取時，請確認是否發燙(接錯或需要電阻)</a:t>
            </a:r>
            <a:endParaRPr/>
          </a:p>
        </p:txBody>
      </p:sp>
      <p:pic>
        <p:nvPicPr>
          <p:cNvPr id="290" name="Google Shape;290;p25" descr="https://docs.labs.mediatek.com/linkit-7697-blocklyduino/files/12880161/12880175/2/1498205744373/2017-06-23_14-31-5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7738" y="2345257"/>
            <a:ext cx="4528913" cy="435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03318" y="129322"/>
            <a:ext cx="2533333" cy="21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5"/>
          <p:cNvGrpSpPr/>
          <p:nvPr/>
        </p:nvGrpSpPr>
        <p:grpSpPr>
          <a:xfrm rot="3327396">
            <a:off x="10311757" y="1597673"/>
            <a:ext cx="216024" cy="216024"/>
            <a:chOff x="10270876" y="1700808"/>
            <a:chExt cx="216024" cy="216024"/>
          </a:xfrm>
        </p:grpSpPr>
        <p:cxnSp>
          <p:nvCxnSpPr>
            <p:cNvPr id="293" name="Google Shape;293;p25"/>
            <p:cNvCxnSpPr/>
            <p:nvPr/>
          </p:nvCxnSpPr>
          <p:spPr>
            <a:xfrm>
              <a:off x="10270876" y="1700808"/>
              <a:ext cx="216024" cy="216024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25"/>
            <p:cNvCxnSpPr/>
            <p:nvPr/>
          </p:nvCxnSpPr>
          <p:spPr>
            <a:xfrm flipH="1">
              <a:off x="10270876" y="1700808"/>
              <a:ext cx="216024" cy="216024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/>
        </p:nvSpPr>
        <p:spPr>
          <a:xfrm>
            <a:off x="-1" y="0"/>
            <a:ext cx="4988023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Arduino溫溼度上傳網頁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-1" y="934562"/>
            <a:ext cx="3600000" cy="375483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LWiFi.h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"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DHT.h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char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[] = "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你的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wifi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名稱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char pass[] = "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你的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wifi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密碼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DHT dht2(2, DHT11);</a:t>
            </a:r>
          </a:p>
          <a:p>
            <a:b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status = WL_IDLE_STATUS;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char server[] = "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位址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WiFiClient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client;</a:t>
            </a:r>
          </a:p>
          <a:p>
            <a:endParaRPr lang="en-US" altLang="zh-TW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void setup() {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Serial.begin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(115200);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dht2.begin();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while (!Serial) {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828932-0B5C-4013-BF62-16864894F4FC}"/>
              </a:ext>
            </a:extLst>
          </p:cNvPr>
          <p:cNvSpPr txBox="1"/>
          <p:nvPr/>
        </p:nvSpPr>
        <p:spPr>
          <a:xfrm>
            <a:off x="3599999" y="934562"/>
            <a:ext cx="37973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void loop() {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while (status != WL_CONNECTED) {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Serial.print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("Attempting to connect to SSID: ");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status =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WiFi.begin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pass);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("Connected to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if (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client.connect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(server, 80)) {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("connected to server (GET)");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delay(1000);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String hum,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temc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temf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hum = dht2.readHumidity();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temc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dht2.readTemperature();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temf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dht2.readTemperature(true);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String str = "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相對溼度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 hum + "," + "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攝氏溫度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temc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+ "," + "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華氏溫度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temf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(str);</a:t>
            </a:r>
          </a:p>
          <a:p>
            <a:endParaRPr lang="en-US" altLang="zh-TW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67AD96-DB37-4A7F-9F3F-7E7BA3366B37}"/>
              </a:ext>
            </a:extLst>
          </p:cNvPr>
          <p:cNvSpPr txBox="1"/>
          <p:nvPr/>
        </p:nvSpPr>
        <p:spPr>
          <a:xfrm>
            <a:off x="7397301" y="934562"/>
            <a:ext cx="464229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String GET = "GET /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insert.php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String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getStr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GET + "?c=" + String(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temc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+ "&amp;f=" + String(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temf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+ "&amp;h=" + String(hum) + " HTTP/1.1";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client.println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getStr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client.println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altLang="zh-TW" b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Host: </a:t>
            </a:r>
            <a:r>
              <a:rPr lang="en-US" altLang="zh-TW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ip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位址</a:t>
            </a:r>
            <a:r>
              <a:rPr lang="en-US" altLang="zh-TW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client.println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("Accept: */*");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client.println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("Connection: close");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client.println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delay(1000);</a:t>
            </a:r>
          </a:p>
          <a:p>
            <a:endParaRPr lang="en-US" altLang="zh-TW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while (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client.available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char c =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client.read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Serial.write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(c);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  <a:endParaRPr lang="zh-TW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IP 位址</a:t>
            </a:r>
            <a:endParaRPr/>
          </a:p>
        </p:txBody>
      </p:sp>
      <p:sp>
        <p:nvSpPr>
          <p:cNvPr id="308" name="Google Shape;308;p27"/>
          <p:cNvSpPr txBox="1"/>
          <p:nvPr/>
        </p:nvSpPr>
        <p:spPr>
          <a:xfrm>
            <a:off x="0" y="587266"/>
            <a:ext cx="5374332" cy="6463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請先找到命令提示字元，並輸入 ipconfig，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即可看到 ip 位址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309" name="Google Shape;309;p27"/>
          <p:cNvGrpSpPr/>
          <p:nvPr/>
        </p:nvGrpSpPr>
        <p:grpSpPr>
          <a:xfrm>
            <a:off x="477788" y="1717043"/>
            <a:ext cx="2877189" cy="5040560"/>
            <a:chOff x="1" y="1628800"/>
            <a:chExt cx="2877189" cy="5040560"/>
          </a:xfrm>
        </p:grpSpPr>
        <p:pic>
          <p:nvPicPr>
            <p:cNvPr id="310" name="Google Shape;310;p27"/>
            <p:cNvPicPr preferRelativeResize="0"/>
            <p:nvPr/>
          </p:nvPicPr>
          <p:blipFill rotWithShape="1">
            <a:blip r:embed="rId3">
              <a:alphaModFix/>
            </a:blip>
            <a:srcRect l="3329" t="21642" r="73254" b="4838"/>
            <a:stretch/>
          </p:blipFill>
          <p:spPr>
            <a:xfrm>
              <a:off x="23137" y="1628800"/>
              <a:ext cx="2854053" cy="5040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27"/>
            <p:cNvSpPr/>
            <p:nvPr/>
          </p:nvSpPr>
          <p:spPr>
            <a:xfrm>
              <a:off x="1" y="2912457"/>
              <a:ext cx="2854052" cy="504317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312" name="Google Shape;31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9720" y="476672"/>
            <a:ext cx="6243363" cy="145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3979" y="1972714"/>
            <a:ext cx="6289104" cy="488528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7"/>
          <p:cNvSpPr/>
          <p:nvPr/>
        </p:nvSpPr>
        <p:spPr>
          <a:xfrm>
            <a:off x="6094412" y="5229200"/>
            <a:ext cx="4032448" cy="28803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7390556" y="1521594"/>
            <a:ext cx="1080120" cy="412976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PHP 網頁顯示</a:t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0" y="590579"/>
            <a:ext cx="4654252" cy="7078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回到桌面，右鍵新增一個文字文件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複製以下程式碼，打開文字文件貼上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47DD25-0B89-4DDB-AFB9-8722DB661BE5}"/>
              </a:ext>
            </a:extLst>
          </p:cNvPr>
          <p:cNvSpPr txBox="1"/>
          <p:nvPr/>
        </p:nvSpPr>
        <p:spPr>
          <a:xfrm>
            <a:off x="0" y="1379577"/>
            <a:ext cx="6097587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&lt;head&gt;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&lt;meta charset="UTF-8" /&gt;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&lt;title&gt;DHT&lt;/title&gt;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&lt;meta http-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="refresh" content="3;url=http://127.0.0.1/insert.php"&gt;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&lt;/head&gt;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&lt;?php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發送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請求並返回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JSON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httpRequest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data_string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curl_init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curl_setopt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CURLOPT_POST, 1);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curl_setopt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CURLOPT_CUSTOMREQUEST, "POST");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curl_setopt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CURLOPT_POSTFIELDS, 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data_string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curl_setopt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CURLOPT_RETURNTRANSFER, true);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curl_setopt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CURLOPT_HTTPHEADER, array(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'Content-Type: application/json',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'Content-Length:' .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strlen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data_string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$result =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curl_exec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curl_close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return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json_decode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($result, true);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CC599DB-A7A5-4F00-837D-2629C0D3A0B2}"/>
              </a:ext>
            </a:extLst>
          </p:cNvPr>
          <p:cNvSpPr txBox="1"/>
          <p:nvPr/>
        </p:nvSpPr>
        <p:spPr>
          <a:xfrm>
            <a:off x="6094412" y="1164134"/>
            <a:ext cx="60960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創建包含溫度和濕度數據的數組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$data = array(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Celisius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=&gt; $_GET["c"], // 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從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請求中獲取攝氏溫度</a:t>
            </a:r>
          </a:p>
          <a:p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"Fahrenheit" =&gt; $_GET["f"], // 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從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請求中獲取華氏溫度</a:t>
            </a:r>
          </a:p>
          <a:p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"Humidity" =&gt; $_GET["h"] // 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從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請求中獲取濕度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  <a:endParaRPr lang="zh-TW" alt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發送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HTTP POST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請求執行上傳動作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$data =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httpRequest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('http://127.0.0.1:8000/G001/',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($data));</a:t>
            </a:r>
          </a:p>
          <a:p>
            <a:b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發送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HTTP POST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請求執行讀取動作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$data =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httpRequest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('http://127.0.0.1:8000/G002/', 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($data));</a:t>
            </a:r>
          </a:p>
          <a:p>
            <a:b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TW" alt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將返回的數據顯示於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Html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foreach ($data as $value){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echo "ID:".$value['Id']."&lt;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&gt;";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echo "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Celisius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:".$value['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Celisius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']."&lt;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&gt;";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echo "Fahrenheit:".$value['Fahrenheit']."&lt;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&gt;";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echo "Humidity:".$value['Humidity']."&lt;</a:t>
            </a:r>
            <a:r>
              <a:rPr lang="en-US" altLang="zh-TW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&gt;";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?&gt;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&lt;/html&gt;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143590E-9265-4290-800B-6A93A72C9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5" t="6536" b="22750"/>
          <a:stretch/>
        </p:blipFill>
        <p:spPr>
          <a:xfrm>
            <a:off x="6518853" y="2415636"/>
            <a:ext cx="5136690" cy="3084780"/>
          </a:xfrm>
          <a:prstGeom prst="rect">
            <a:avLst/>
          </a:prstGeom>
        </p:spPr>
      </p:pic>
      <p:sp>
        <p:nvSpPr>
          <p:cNvPr id="328" name="Google Shape;328;p29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PHP 網頁顯示</a:t>
            </a:r>
            <a:endParaRPr/>
          </a:p>
        </p:txBody>
      </p:sp>
      <p:sp>
        <p:nvSpPr>
          <p:cNvPr id="329" name="Google Shape;329;p29"/>
          <p:cNvSpPr txBox="1"/>
          <p:nvPr/>
        </p:nvSpPr>
        <p:spPr>
          <a:xfrm>
            <a:off x="0" y="595635"/>
            <a:ext cx="7894612" cy="10156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把檔名改成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insert ，</a:t>
            </a: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副檔名改成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.php</a:t>
            </a:r>
            <a:endParaRPr sz="20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如果看不到副檔名，打開任一資料夾，點擊檢視，把副檔名打勾</a:t>
            </a:r>
            <a:endParaRPr sz="20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接著打開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Xampp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的資料夾，找到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htdocs，將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insert.php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放進去</a:t>
            </a:r>
            <a:endParaRPr sz="20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" name="Google Shape;336;p29">
            <a:extLst>
              <a:ext uri="{FF2B5EF4-FFF2-40B4-BE49-F238E27FC236}">
                <a16:creationId xmlns:a16="http://schemas.microsoft.com/office/drawing/2014/main" id="{3CC37081-2E3B-4CDA-AB82-2403426F9649}"/>
              </a:ext>
            </a:extLst>
          </p:cNvPr>
          <p:cNvSpPr/>
          <p:nvPr/>
        </p:nvSpPr>
        <p:spPr>
          <a:xfrm>
            <a:off x="6518853" y="5264408"/>
            <a:ext cx="945572" cy="2360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077F56-B8F4-44D4-8A1F-5BE28E70D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6" t="5972" b="10001"/>
          <a:stretch/>
        </p:blipFill>
        <p:spPr>
          <a:xfrm>
            <a:off x="1194387" y="3376268"/>
            <a:ext cx="4268630" cy="3479229"/>
          </a:xfrm>
          <a:prstGeom prst="rect">
            <a:avLst/>
          </a:prstGeom>
        </p:spPr>
      </p:pic>
      <p:sp>
        <p:nvSpPr>
          <p:cNvPr id="24" name="Google Shape;336;p29">
            <a:extLst>
              <a:ext uri="{FF2B5EF4-FFF2-40B4-BE49-F238E27FC236}">
                <a16:creationId xmlns:a16="http://schemas.microsoft.com/office/drawing/2014/main" id="{7FDA9A7D-CCCE-4D92-8005-24CEAAA386FB}"/>
              </a:ext>
            </a:extLst>
          </p:cNvPr>
          <p:cNvSpPr/>
          <p:nvPr/>
        </p:nvSpPr>
        <p:spPr>
          <a:xfrm>
            <a:off x="3778828" y="6392072"/>
            <a:ext cx="945572" cy="23600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6B647BC6-9D25-4913-B50D-E25A2D5C5F0C}"/>
              </a:ext>
            </a:extLst>
          </p:cNvPr>
          <p:cNvGrpSpPr/>
          <p:nvPr/>
        </p:nvGrpSpPr>
        <p:grpSpPr>
          <a:xfrm>
            <a:off x="1593018" y="1774596"/>
            <a:ext cx="3471367" cy="1438374"/>
            <a:chOff x="1312478" y="1774596"/>
            <a:chExt cx="3471367" cy="1438374"/>
          </a:xfrm>
        </p:grpSpPr>
        <p:grpSp>
          <p:nvGrpSpPr>
            <p:cNvPr id="330" name="Google Shape;330;p29"/>
            <p:cNvGrpSpPr/>
            <p:nvPr/>
          </p:nvGrpSpPr>
          <p:grpSpPr>
            <a:xfrm>
              <a:off x="1312478" y="1774596"/>
              <a:ext cx="2016224" cy="1438374"/>
              <a:chOff x="189756" y="2283904"/>
              <a:chExt cx="2016224" cy="1438374"/>
            </a:xfrm>
          </p:grpSpPr>
          <p:pic>
            <p:nvPicPr>
              <p:cNvPr id="331" name="Google Shape;331;p29"/>
              <p:cNvPicPr preferRelativeResize="0"/>
              <p:nvPr/>
            </p:nvPicPr>
            <p:blipFill rotWithShape="1">
              <a:blip r:embed="rId5">
                <a:alphaModFix/>
              </a:blip>
              <a:srcRect l="54138" t="22718" r="39953" b="66793"/>
              <a:stretch/>
            </p:blipFill>
            <p:spPr>
              <a:xfrm>
                <a:off x="189756" y="2283904"/>
                <a:ext cx="1440160" cy="14383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3" name="Google Shape;333;p29"/>
              <p:cNvSpPr/>
              <p:nvPr/>
            </p:nvSpPr>
            <p:spPr>
              <a:xfrm>
                <a:off x="1773932" y="2924944"/>
                <a:ext cx="432048" cy="36933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09A7B66-BF14-4BCB-813D-535490D61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37" t="6913" r="10546" b="5323"/>
            <a:stretch/>
          </p:blipFill>
          <p:spPr>
            <a:xfrm>
              <a:off x="3516546" y="1866899"/>
              <a:ext cx="1267299" cy="13460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0" y="685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安裝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0" y="-6858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940" y="1381325"/>
            <a:ext cx="5637212" cy="47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6975" y="1400769"/>
            <a:ext cx="5594067" cy="4751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629916" y="1628800"/>
            <a:ext cx="10404647" cy="4908377"/>
          </a:xfrm>
        </p:spPr>
        <p:txBody>
          <a:bodyPr>
            <a:normAutofit/>
          </a:bodyPr>
          <a:lstStyle/>
          <a:p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0"/>
            <a:ext cx="9144001" cy="1371600"/>
          </a:xfrm>
        </p:spPr>
        <p:txBody>
          <a:bodyPr/>
          <a:lstStyle/>
          <a:p>
            <a:pPr lvl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前置安裝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772816"/>
            <a:ext cx="63055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8;p29">
            <a:extLst>
              <a:ext uri="{FF2B5EF4-FFF2-40B4-BE49-F238E27FC236}">
                <a16:creationId xmlns:a16="http://schemas.microsoft.com/office/drawing/2014/main" id="{DEFAAC50-6F50-4466-A385-4623CF05AC97}"/>
              </a:ext>
            </a:extLst>
          </p:cNvPr>
          <p:cNvSpPr txBox="1"/>
          <p:nvPr/>
        </p:nvSpPr>
        <p:spPr>
          <a:xfrm>
            <a:off x="0" y="20"/>
            <a:ext cx="4959350" cy="5908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API-</a:t>
            </a:r>
            <a:r>
              <a:rPr lang="zh-TW" altLang="en-US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打開</a:t>
            </a: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view.py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CBC8C7-52FC-487D-9228-611C865D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0" t="6389" b="26667"/>
          <a:stretch/>
        </p:blipFill>
        <p:spPr>
          <a:xfrm>
            <a:off x="1988455" y="1619189"/>
            <a:ext cx="8211914" cy="4591050"/>
          </a:xfrm>
          <a:prstGeom prst="rect">
            <a:avLst/>
          </a:prstGeom>
        </p:spPr>
      </p:pic>
      <p:sp>
        <p:nvSpPr>
          <p:cNvPr id="8" name="Google Shape;336;p29">
            <a:extLst>
              <a:ext uri="{FF2B5EF4-FFF2-40B4-BE49-F238E27FC236}">
                <a16:creationId xmlns:a16="http://schemas.microsoft.com/office/drawing/2014/main" id="{CCE0629F-E86F-4DDB-8412-3A66E69FADCD}"/>
              </a:ext>
            </a:extLst>
          </p:cNvPr>
          <p:cNvSpPr/>
          <p:nvPr/>
        </p:nvSpPr>
        <p:spPr>
          <a:xfrm>
            <a:off x="2006889" y="5744249"/>
            <a:ext cx="8193480" cy="38978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5A8CFC-E2B4-4813-8CAA-E69A7C6F9FB6}"/>
              </a:ext>
            </a:extLst>
          </p:cNvPr>
          <p:cNvSpPr txBox="1"/>
          <p:nvPr/>
        </p:nvSpPr>
        <p:spPr>
          <a:xfrm>
            <a:off x="133350" y="904995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根據路徑找到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view.py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並打開</a:t>
            </a:r>
          </a:p>
        </p:txBody>
      </p:sp>
      <p:sp>
        <p:nvSpPr>
          <p:cNvPr id="9" name="Google Shape;336;p29">
            <a:extLst>
              <a:ext uri="{FF2B5EF4-FFF2-40B4-BE49-F238E27FC236}">
                <a16:creationId xmlns:a16="http://schemas.microsoft.com/office/drawing/2014/main" id="{C606ECB9-AAE3-425C-8865-7EBA44975FA9}"/>
              </a:ext>
            </a:extLst>
          </p:cNvPr>
          <p:cNvSpPr/>
          <p:nvPr/>
        </p:nvSpPr>
        <p:spPr>
          <a:xfrm>
            <a:off x="2479675" y="1705649"/>
            <a:ext cx="5226050" cy="38978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005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/>
        </p:nvSpPr>
        <p:spPr>
          <a:xfrm>
            <a:off x="-1" y="20"/>
            <a:ext cx="5572125" cy="5908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API</a:t>
            </a:r>
            <a:r>
              <a:rPr lang="zh-TW" altLang="en-US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程式碼</a:t>
            </a: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-database</a:t>
            </a:r>
            <a:r>
              <a:rPr lang="zh-TW" altLang="en-US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宣告</a:t>
            </a:r>
            <a:endParaRPr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1040FF6-CAE5-4702-91FC-E266C95BB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13"/>
          <a:stretch/>
        </p:blipFill>
        <p:spPr>
          <a:xfrm>
            <a:off x="1895064" y="1704734"/>
            <a:ext cx="8398696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4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8;p29">
            <a:extLst>
              <a:ext uri="{FF2B5EF4-FFF2-40B4-BE49-F238E27FC236}">
                <a16:creationId xmlns:a16="http://schemas.microsoft.com/office/drawing/2014/main" id="{3CEC72DA-E210-4353-A708-8157A870C25E}"/>
              </a:ext>
            </a:extLst>
          </p:cNvPr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API</a:t>
            </a:r>
            <a:r>
              <a:rPr lang="zh-TW" altLang="en-US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程式碼</a:t>
            </a: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-G000</a:t>
            </a: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92140C7-1910-40EF-93A1-8A4627AA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37"/>
          <a:stretch/>
        </p:blipFill>
        <p:spPr>
          <a:xfrm>
            <a:off x="2509464" y="1133475"/>
            <a:ext cx="716989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10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8;p29">
            <a:extLst>
              <a:ext uri="{FF2B5EF4-FFF2-40B4-BE49-F238E27FC236}">
                <a16:creationId xmlns:a16="http://schemas.microsoft.com/office/drawing/2014/main" id="{3CEC72DA-E210-4353-A708-8157A870C25E}"/>
              </a:ext>
            </a:extLst>
          </p:cNvPr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API</a:t>
            </a:r>
            <a:r>
              <a:rPr lang="zh-TW" altLang="en-US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程式碼</a:t>
            </a: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-G001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81288B-D46D-4FCE-8549-519199DD2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89" r="44608" b="8889"/>
          <a:stretch/>
        </p:blipFill>
        <p:spPr>
          <a:xfrm>
            <a:off x="2476975" y="1163097"/>
            <a:ext cx="7234873" cy="507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94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8;p29">
            <a:extLst>
              <a:ext uri="{FF2B5EF4-FFF2-40B4-BE49-F238E27FC236}">
                <a16:creationId xmlns:a16="http://schemas.microsoft.com/office/drawing/2014/main" id="{43AB1325-7545-48EC-BD53-8F7117C35E8A}"/>
              </a:ext>
            </a:extLst>
          </p:cNvPr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API</a:t>
            </a:r>
            <a:r>
              <a:rPr lang="zh-TW" altLang="en-US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程式碼</a:t>
            </a: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-G002</a:t>
            </a: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F89BDD6-0E56-4F8F-94F8-0C87E3EA4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206" y="942975"/>
            <a:ext cx="6374411" cy="56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64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8;p29">
            <a:extLst>
              <a:ext uri="{FF2B5EF4-FFF2-40B4-BE49-F238E27FC236}">
                <a16:creationId xmlns:a16="http://schemas.microsoft.com/office/drawing/2014/main" id="{43AB1325-7545-48EC-BD53-8F7117C35E8A}"/>
              </a:ext>
            </a:extLst>
          </p:cNvPr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API</a:t>
            </a:r>
            <a:r>
              <a:rPr lang="zh-TW" altLang="en-US" sz="3600" b="1" dirty="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指令</a:t>
            </a:r>
            <a:endParaRPr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6D1159-4BD3-47F7-9747-9315C9FF5B1B}"/>
              </a:ext>
            </a:extLst>
          </p:cNvPr>
          <p:cNvSpPr txBox="1"/>
          <p:nvPr/>
        </p:nvSpPr>
        <p:spPr>
          <a:xfrm>
            <a:off x="1728111" y="1012130"/>
            <a:ext cx="8732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由命令提示字元，</a:t>
            </a: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CD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進入專案資料夾</a:t>
            </a:r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cd C:\Users\USER\Desktop\CH11\pythonAPI\chumpower_api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執行</a:t>
            </a: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server</a:t>
            </a:r>
            <a:r>
              <a:rPr lang="zh-TW" altLang="en-US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，輸入</a:t>
            </a: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python manage.py </a:t>
            </a:r>
            <a:r>
              <a:rPr lang="en-US" altLang="zh-TW" sz="2000" dirty="0" err="1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runserver</a:t>
            </a: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127.0.0.1:8000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3BDDE1E-0E64-408C-A6D8-017CAE3B5EE6}"/>
              </a:ext>
            </a:extLst>
          </p:cNvPr>
          <p:cNvGrpSpPr/>
          <p:nvPr/>
        </p:nvGrpSpPr>
        <p:grpSpPr>
          <a:xfrm>
            <a:off x="1875159" y="2765240"/>
            <a:ext cx="9620251" cy="3587935"/>
            <a:chOff x="1609724" y="2505074"/>
            <a:chExt cx="10420352" cy="4152901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08C45C9-BFAB-40AC-B564-7A6EF8050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559" r="14509" b="22130"/>
            <a:stretch/>
          </p:blipFill>
          <p:spPr>
            <a:xfrm>
              <a:off x="1609726" y="2505074"/>
              <a:ext cx="10420350" cy="4152901"/>
            </a:xfrm>
            <a:prstGeom prst="rect">
              <a:avLst/>
            </a:prstGeom>
          </p:spPr>
        </p:pic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62D5DF4A-FC48-457D-89D1-9AEE62D46F2E}"/>
                </a:ext>
              </a:extLst>
            </p:cNvPr>
            <p:cNvGrpSpPr/>
            <p:nvPr/>
          </p:nvGrpSpPr>
          <p:grpSpPr>
            <a:xfrm>
              <a:off x="1609724" y="2520125"/>
              <a:ext cx="10420352" cy="4137850"/>
              <a:chOff x="1684659" y="2805875"/>
              <a:chExt cx="10420352" cy="4137850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94ADB63A-C6B6-4992-86C6-5D77C5E88B5A}"/>
                  </a:ext>
                </a:extLst>
              </p:cNvPr>
              <p:cNvGrpSpPr/>
              <p:nvPr/>
            </p:nvGrpSpPr>
            <p:grpSpPr>
              <a:xfrm>
                <a:off x="4255009" y="2805875"/>
                <a:ext cx="7850002" cy="745854"/>
                <a:chOff x="4188687" y="3402394"/>
                <a:chExt cx="7850002" cy="745854"/>
              </a:xfrm>
            </p:grpSpPr>
            <p:sp>
              <p:nvSpPr>
                <p:cNvPr id="9" name="Google Shape;340;p29">
                  <a:extLst>
                    <a:ext uri="{FF2B5EF4-FFF2-40B4-BE49-F238E27FC236}">
                      <a16:creationId xmlns:a16="http://schemas.microsoft.com/office/drawing/2014/main" id="{4D5DE794-8D88-459E-BCC5-0F79EAB01095}"/>
                    </a:ext>
                  </a:extLst>
                </p:cNvPr>
                <p:cNvSpPr/>
                <p:nvPr/>
              </p:nvSpPr>
              <p:spPr>
                <a:xfrm>
                  <a:off x="4188687" y="3402394"/>
                  <a:ext cx="5468946" cy="333345"/>
                </a:xfrm>
                <a:prstGeom prst="rect">
                  <a:avLst/>
                </a:prstGeom>
                <a:noFill/>
                <a:ln w="5715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" name="Google Shape;340;p29">
                  <a:extLst>
                    <a:ext uri="{FF2B5EF4-FFF2-40B4-BE49-F238E27FC236}">
                      <a16:creationId xmlns:a16="http://schemas.microsoft.com/office/drawing/2014/main" id="{2AB64916-5958-403C-9E31-09E5DEE925A5}"/>
                    </a:ext>
                  </a:extLst>
                </p:cNvPr>
                <p:cNvSpPr/>
                <p:nvPr/>
              </p:nvSpPr>
              <p:spPr>
                <a:xfrm>
                  <a:off x="7768747" y="3814904"/>
                  <a:ext cx="4269942" cy="333344"/>
                </a:xfrm>
                <a:prstGeom prst="rect">
                  <a:avLst/>
                </a:prstGeom>
                <a:noFill/>
                <a:ln w="57150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12" name="Google Shape;340;p29">
                <a:extLst>
                  <a:ext uri="{FF2B5EF4-FFF2-40B4-BE49-F238E27FC236}">
                    <a16:creationId xmlns:a16="http://schemas.microsoft.com/office/drawing/2014/main" id="{2F92E844-1893-441E-873F-16E0CF7ECAE9}"/>
                  </a:ext>
                </a:extLst>
              </p:cNvPr>
              <p:cNvSpPr/>
              <p:nvPr/>
            </p:nvSpPr>
            <p:spPr>
              <a:xfrm>
                <a:off x="1684660" y="5025406"/>
                <a:ext cx="8306699" cy="1043005"/>
              </a:xfrm>
              <a:prstGeom prst="rect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" name="Google Shape;340;p29">
                <a:extLst>
                  <a:ext uri="{FF2B5EF4-FFF2-40B4-BE49-F238E27FC236}">
                    <a16:creationId xmlns:a16="http://schemas.microsoft.com/office/drawing/2014/main" id="{F1C8E963-918B-4C65-ACD1-DA499FB38BDB}"/>
                  </a:ext>
                </a:extLst>
              </p:cNvPr>
              <p:cNvSpPr/>
              <p:nvPr/>
            </p:nvSpPr>
            <p:spPr>
              <a:xfrm>
                <a:off x="1684659" y="6068410"/>
                <a:ext cx="8306700" cy="875315"/>
              </a:xfrm>
              <a:prstGeom prst="rect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652BF9-901C-4988-B1C7-6FB8F2BDC301}"/>
              </a:ext>
            </a:extLst>
          </p:cNvPr>
          <p:cNvSpPr txBox="1"/>
          <p:nvPr/>
        </p:nvSpPr>
        <p:spPr>
          <a:xfrm>
            <a:off x="788665" y="4695826"/>
            <a:ext cx="9861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G002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G001</a:t>
            </a:r>
            <a:endParaRPr lang="zh-TW" altLang="en-US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855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PHP 網頁顯示</a:t>
            </a:r>
            <a:endParaRPr/>
          </a:p>
        </p:txBody>
      </p:sp>
      <p:sp>
        <p:nvSpPr>
          <p:cNvPr id="347" name="Google Shape;347;p30"/>
          <p:cNvSpPr txBox="1"/>
          <p:nvPr/>
        </p:nvSpPr>
        <p:spPr>
          <a:xfrm>
            <a:off x="0" y="883869"/>
            <a:ext cx="10065657" cy="70784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打開瀏覽器，網址地方輸入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</a:t>
            </a:r>
            <a:r>
              <a:rPr lang="en-US" sz="2000" dirty="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127.0.0.1/</a:t>
            </a:r>
            <a:r>
              <a:rPr lang="en-US" sz="2000" dirty="0" err="1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insert.php</a:t>
            </a:r>
            <a:r>
              <a:rPr lang="en-US" sz="2000" dirty="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會顯示以下畫面</a:t>
            </a:r>
            <a:endParaRPr sz="20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將程式燒入到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Linkit7697 ，</a:t>
            </a: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並打開序列阜查看</a:t>
            </a:r>
            <a:endParaRPr sz="20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EA6081-78A8-446E-956E-B374883EC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85" y="1886858"/>
            <a:ext cx="5625315" cy="33794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79C359-9F59-4878-B329-9B399B489C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61" r="19826" b="16945"/>
          <a:stretch/>
        </p:blipFill>
        <p:spPr>
          <a:xfrm>
            <a:off x="6462619" y="1886858"/>
            <a:ext cx="5091206" cy="345666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F63ECE3-F355-4EBD-9D1C-E85ECE294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45" t="46835" r="7602"/>
          <a:stretch/>
        </p:blipFill>
        <p:spPr>
          <a:xfrm>
            <a:off x="6712568" y="2011692"/>
            <a:ext cx="3902108" cy="2506871"/>
          </a:xfrm>
          <a:prstGeom prst="rect">
            <a:avLst/>
          </a:prstGeom>
        </p:spPr>
      </p:pic>
      <p:sp>
        <p:nvSpPr>
          <p:cNvPr id="358" name="Google Shape;358;p31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PHP 網頁顯示</a:t>
            </a:r>
            <a:endParaRPr/>
          </a:p>
        </p:txBody>
      </p:sp>
      <p:sp>
        <p:nvSpPr>
          <p:cNvPr id="359" name="Google Shape;359;p31"/>
          <p:cNvSpPr txBox="1"/>
          <p:nvPr/>
        </p:nvSpPr>
        <p:spPr>
          <a:xfrm>
            <a:off x="0" y="590931"/>
            <a:ext cx="4510236" cy="7078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序列阜跑出資料後</a:t>
            </a: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</a:t>
            </a:r>
            <a:endParaRPr sz="20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</a:t>
            </a:r>
            <a:r>
              <a:rPr lang="en-US" sz="20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前往網頁和資料庫查看是否上傳成功</a:t>
            </a:r>
            <a:endParaRPr sz="20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" name="Google Shape;336;p29">
            <a:extLst>
              <a:ext uri="{FF2B5EF4-FFF2-40B4-BE49-F238E27FC236}">
                <a16:creationId xmlns:a16="http://schemas.microsoft.com/office/drawing/2014/main" id="{8C1F0269-904B-411F-8978-D06536B8BD3D}"/>
              </a:ext>
            </a:extLst>
          </p:cNvPr>
          <p:cNvSpPr/>
          <p:nvPr/>
        </p:nvSpPr>
        <p:spPr>
          <a:xfrm>
            <a:off x="8469086" y="3091543"/>
            <a:ext cx="1853545" cy="27096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359;p31">
            <a:extLst>
              <a:ext uri="{FF2B5EF4-FFF2-40B4-BE49-F238E27FC236}">
                <a16:creationId xmlns:a16="http://schemas.microsoft.com/office/drawing/2014/main" id="{0D39641F-A54E-44D2-94F3-79DD1A359F3E}"/>
              </a:ext>
            </a:extLst>
          </p:cNvPr>
          <p:cNvSpPr txBox="1"/>
          <p:nvPr/>
        </p:nvSpPr>
        <p:spPr>
          <a:xfrm>
            <a:off x="6864968" y="1098782"/>
            <a:ext cx="5061779" cy="40006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None</a:t>
            </a:r>
            <a:r>
              <a:rPr lang="zh-TW" altLang="en-US" sz="20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是因為執行網頁刷新所產生之空值</a:t>
            </a:r>
            <a:endParaRPr sz="20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017B73D-7235-4386-86D5-B6CB7CA4C940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H="1" flipV="1">
            <a:off x="9395858" y="1498851"/>
            <a:ext cx="1" cy="15926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C598E6DF-B843-456C-A347-A9A656402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2172" b="40670"/>
          <a:stretch/>
        </p:blipFill>
        <p:spPr>
          <a:xfrm>
            <a:off x="1259824" y="2011692"/>
            <a:ext cx="4343637" cy="250687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367" name="Google Shape;367;p32"/>
          <p:cNvSpPr txBox="1"/>
          <p:nvPr/>
        </p:nvSpPr>
        <p:spPr>
          <a:xfrm>
            <a:off x="0" y="590931"/>
            <a:ext cx="6310436" cy="6463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前往  </a:t>
            </a:r>
            <a:r>
              <a:rPr lang="en-US" sz="1800" u="sng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https://nodered.org/docs/getting-started/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選擇 Running locally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368" name="Google Shape;368;p32"/>
          <p:cNvGrpSpPr/>
          <p:nvPr/>
        </p:nvGrpSpPr>
        <p:grpSpPr>
          <a:xfrm>
            <a:off x="2915864" y="1700808"/>
            <a:ext cx="6357097" cy="3836889"/>
            <a:chOff x="117748" y="1700808"/>
            <a:chExt cx="6357097" cy="3836889"/>
          </a:xfrm>
        </p:grpSpPr>
        <p:pic>
          <p:nvPicPr>
            <p:cNvPr id="369" name="Google Shape;369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7748" y="1700808"/>
              <a:ext cx="6357097" cy="38368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32"/>
            <p:cNvSpPr/>
            <p:nvPr/>
          </p:nvSpPr>
          <p:spPr>
            <a:xfrm>
              <a:off x="1125860" y="3933056"/>
              <a:ext cx="1656184" cy="1583545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0" y="768152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安裝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0" y="-603448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381" y="1556050"/>
            <a:ext cx="4616420" cy="392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4452" y="1556050"/>
            <a:ext cx="4776217" cy="392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376" name="Google Shape;376;p33"/>
          <p:cNvSpPr txBox="1"/>
          <p:nvPr/>
        </p:nvSpPr>
        <p:spPr>
          <a:xfrm>
            <a:off x="0" y="590931"/>
            <a:ext cx="3790156" cy="6463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前往</a:t>
            </a:r>
            <a:r>
              <a:rPr lang="en-US" sz="18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1800" u="sng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</a:t>
            </a:r>
            <a:endParaRPr sz="18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選擇</a:t>
            </a:r>
            <a:r>
              <a:rPr lang="en-US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16.15.0 LTS</a:t>
            </a:r>
            <a:endParaRPr dirty="0"/>
          </a:p>
        </p:txBody>
      </p:sp>
      <p:grpSp>
        <p:nvGrpSpPr>
          <p:cNvPr id="377" name="Google Shape;377;p33"/>
          <p:cNvGrpSpPr/>
          <p:nvPr/>
        </p:nvGrpSpPr>
        <p:grpSpPr>
          <a:xfrm>
            <a:off x="777789" y="1994943"/>
            <a:ext cx="5222962" cy="3415258"/>
            <a:chOff x="3178087" y="1556791"/>
            <a:chExt cx="5832649" cy="3744417"/>
          </a:xfrm>
        </p:grpSpPr>
        <p:pic>
          <p:nvPicPr>
            <p:cNvPr id="378" name="Google Shape;378;p33"/>
            <p:cNvPicPr preferRelativeResize="0"/>
            <p:nvPr/>
          </p:nvPicPr>
          <p:blipFill rotWithShape="1">
            <a:blip r:embed="rId4">
              <a:alphaModFix/>
            </a:blip>
            <a:srcRect l="25777" t="12191" r="26370" b="33195"/>
            <a:stretch/>
          </p:blipFill>
          <p:spPr>
            <a:xfrm>
              <a:off x="3178087" y="1556791"/>
              <a:ext cx="5832649" cy="3744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33"/>
            <p:cNvSpPr/>
            <p:nvPr/>
          </p:nvSpPr>
          <p:spPr>
            <a:xfrm>
              <a:off x="3430116" y="3789039"/>
              <a:ext cx="2592288" cy="864097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C38561F-E5AC-4FD9-A9F5-782325B767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72" b="24444"/>
          <a:stretch/>
        </p:blipFill>
        <p:spPr>
          <a:xfrm>
            <a:off x="6226831" y="1994943"/>
            <a:ext cx="5644171" cy="3415258"/>
          </a:xfrm>
          <a:prstGeom prst="rect">
            <a:avLst/>
          </a:prstGeom>
        </p:spPr>
      </p:pic>
      <p:sp>
        <p:nvSpPr>
          <p:cNvPr id="9" name="Google Shape;379;p33">
            <a:extLst>
              <a:ext uri="{FF2B5EF4-FFF2-40B4-BE49-F238E27FC236}">
                <a16:creationId xmlns:a16="http://schemas.microsoft.com/office/drawing/2014/main" id="{CD98302B-4E74-4940-AC52-575BCD445047}"/>
              </a:ext>
            </a:extLst>
          </p:cNvPr>
          <p:cNvSpPr/>
          <p:nvPr/>
        </p:nvSpPr>
        <p:spPr>
          <a:xfrm>
            <a:off x="7385222" y="4743450"/>
            <a:ext cx="4273377" cy="33337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376;p33">
            <a:extLst>
              <a:ext uri="{FF2B5EF4-FFF2-40B4-BE49-F238E27FC236}">
                <a16:creationId xmlns:a16="http://schemas.microsoft.com/office/drawing/2014/main" id="{500C4867-F353-4E27-958D-E55F489B584B}"/>
              </a:ext>
            </a:extLst>
          </p:cNvPr>
          <p:cNvSpPr txBox="1"/>
          <p:nvPr/>
        </p:nvSpPr>
        <p:spPr>
          <a:xfrm>
            <a:off x="6226831" y="1052616"/>
            <a:ext cx="3790156" cy="3692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zh-TW" altLang="en-US" sz="1800" dirty="0">
                <a:solidFill>
                  <a:schemeClr val="lt1"/>
                </a:solidFill>
                <a:latin typeface="DFKai-SB"/>
                <a:ea typeface="DFKai-SB"/>
                <a:sym typeface="DFKai-SB"/>
              </a:rPr>
              <a:t>也可直接點選資料夾內的安裝包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>
            <a:off x="0" y="590931"/>
            <a:ext cx="2422004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.js</a:t>
            </a:r>
            <a:endParaRPr sz="1800" b="0" i="0" u="none" strike="noStrike" cap="non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386" name="Google Shape;386;p34"/>
          <p:cNvGraphicFramePr/>
          <p:nvPr/>
        </p:nvGraphicFramePr>
        <p:xfrm>
          <a:off x="287744" y="1757312"/>
          <a:ext cx="4798844" cy="376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r:id="rId4" imgW="4798844" imgH="3766325" progId="Paint.Picture">
                  <p:embed/>
                </p:oleObj>
              </mc:Choice>
              <mc:Fallback>
                <p:oleObj r:id="rId4" imgW="4798844" imgH="3766325" progId="Paint.Picture">
                  <p:embed/>
                  <p:pic>
                    <p:nvPicPr>
                      <p:cNvPr id="386" name="Google Shape;386;p34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87744" y="1757312"/>
                        <a:ext cx="4798844" cy="376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" name="Google Shape;387;p34"/>
          <p:cNvGraphicFramePr/>
          <p:nvPr/>
        </p:nvGraphicFramePr>
        <p:xfrm>
          <a:off x="5806380" y="1757312"/>
          <a:ext cx="4798844" cy="376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r:id="rId6" imgW="4798844" imgH="3766325" progId="Paint.Picture">
                  <p:embed/>
                </p:oleObj>
              </mc:Choice>
              <mc:Fallback>
                <p:oleObj r:id="rId6" imgW="4798844" imgH="3766325" progId="Paint.Picture">
                  <p:embed/>
                  <p:pic>
                    <p:nvPicPr>
                      <p:cNvPr id="387" name="Google Shape;387;p34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5806380" y="1757312"/>
                        <a:ext cx="4798844" cy="376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" name="Google Shape;388;p34"/>
          <p:cNvSpPr/>
          <p:nvPr/>
        </p:nvSpPr>
        <p:spPr>
          <a:xfrm>
            <a:off x="3358108" y="5124389"/>
            <a:ext cx="720080" cy="32083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8902724" y="5122124"/>
            <a:ext cx="720080" cy="32083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0" y="590931"/>
            <a:ext cx="2422004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.js</a:t>
            </a:r>
            <a:endParaRPr sz="1800" b="0" i="0" u="none" strike="noStrike" cap="non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396" name="Google Shape;396;p35"/>
          <p:cNvGraphicFramePr/>
          <p:nvPr/>
        </p:nvGraphicFramePr>
        <p:xfrm>
          <a:off x="405779" y="1412775"/>
          <a:ext cx="5328591" cy="4163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r:id="rId4" imgW="5328591" imgH="4163981" progId="Paint.Picture">
                  <p:embed/>
                </p:oleObj>
              </mc:Choice>
              <mc:Fallback>
                <p:oleObj r:id="rId4" imgW="5328591" imgH="4163981" progId="Paint.Picture">
                  <p:embed/>
                  <p:pic>
                    <p:nvPicPr>
                      <p:cNvPr id="396" name="Google Shape;396;p35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405779" y="1412775"/>
                        <a:ext cx="5328591" cy="4163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" name="Google Shape;397;p35"/>
          <p:cNvGraphicFramePr/>
          <p:nvPr/>
        </p:nvGraphicFramePr>
        <p:xfrm>
          <a:off x="6310436" y="1412775"/>
          <a:ext cx="5328591" cy="4163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r:id="rId6" imgW="5328591" imgH="4163981" progId="Paint.Picture">
                  <p:embed/>
                </p:oleObj>
              </mc:Choice>
              <mc:Fallback>
                <p:oleObj r:id="rId6" imgW="5328591" imgH="4163981" progId="Paint.Picture">
                  <p:embed/>
                  <p:pic>
                    <p:nvPicPr>
                      <p:cNvPr id="397" name="Google Shape;397;p35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6310436" y="1412775"/>
                        <a:ext cx="5328591" cy="4163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" name="Google Shape;398;p35"/>
          <p:cNvSpPr/>
          <p:nvPr/>
        </p:nvSpPr>
        <p:spPr>
          <a:xfrm>
            <a:off x="3790156" y="5131853"/>
            <a:ext cx="864096" cy="320835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9910836" y="5131853"/>
            <a:ext cx="792088" cy="385379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405" name="Google Shape;405;p36"/>
          <p:cNvSpPr txBox="1"/>
          <p:nvPr/>
        </p:nvSpPr>
        <p:spPr>
          <a:xfrm>
            <a:off x="0" y="590931"/>
            <a:ext cx="2422004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.js</a:t>
            </a:r>
            <a:endParaRPr sz="1800" b="0" i="0" u="none" strike="noStrike" cap="non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406" name="Google Shape;406;p36"/>
          <p:cNvGraphicFramePr/>
          <p:nvPr/>
        </p:nvGraphicFramePr>
        <p:xfrm>
          <a:off x="477788" y="1574081"/>
          <a:ext cx="5374332" cy="41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r:id="rId4" imgW="5374332" imgH="4192088" progId="Paint.Picture">
                  <p:embed/>
                </p:oleObj>
              </mc:Choice>
              <mc:Fallback>
                <p:oleObj r:id="rId4" imgW="5374332" imgH="4192088" progId="Paint.Picture">
                  <p:embed/>
                  <p:pic>
                    <p:nvPicPr>
                      <p:cNvPr id="406" name="Google Shape;406;p36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477788" y="1574081"/>
                        <a:ext cx="5374332" cy="41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" name="Google Shape;407;p36"/>
          <p:cNvGraphicFramePr/>
          <p:nvPr/>
        </p:nvGraphicFramePr>
        <p:xfrm>
          <a:off x="6336705" y="1574081"/>
          <a:ext cx="5374332" cy="41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r:id="rId6" imgW="5374332" imgH="4192088" progId="Paint.Picture">
                  <p:embed/>
                </p:oleObj>
              </mc:Choice>
              <mc:Fallback>
                <p:oleObj r:id="rId6" imgW="5374332" imgH="4192088" progId="Paint.Picture">
                  <p:embed/>
                  <p:pic>
                    <p:nvPicPr>
                      <p:cNvPr id="407" name="Google Shape;407;p36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6336705" y="1574081"/>
                        <a:ext cx="5374332" cy="41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" name="Google Shape;408;p36"/>
          <p:cNvSpPr/>
          <p:nvPr/>
        </p:nvSpPr>
        <p:spPr>
          <a:xfrm>
            <a:off x="3934172" y="5373216"/>
            <a:ext cx="792088" cy="29773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9478788" y="5417468"/>
            <a:ext cx="1152128" cy="25348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0" y="590931"/>
            <a:ext cx="3790156" cy="7078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.js</a:t>
            </a:r>
            <a:endParaRPr sz="2000" b="0" i="0" u="none" strike="noStrike" cap="non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安裝完之後打開Node.js</a:t>
            </a:r>
            <a:endParaRPr/>
          </a:p>
        </p:txBody>
      </p:sp>
      <p:graphicFrame>
        <p:nvGraphicFramePr>
          <p:cNvPr id="416" name="Google Shape;416;p37"/>
          <p:cNvGraphicFramePr/>
          <p:nvPr/>
        </p:nvGraphicFramePr>
        <p:xfrm>
          <a:off x="230215" y="1486248"/>
          <a:ext cx="4913901" cy="3874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r:id="rId4" imgW="4913901" imgH="3874942" progId="Paint.Picture">
                  <p:embed/>
                </p:oleObj>
              </mc:Choice>
              <mc:Fallback>
                <p:oleObj r:id="rId4" imgW="4913901" imgH="3874942" progId="Paint.Picture">
                  <p:embed/>
                  <p:pic>
                    <p:nvPicPr>
                      <p:cNvPr id="416" name="Google Shape;416;p3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30215" y="1486248"/>
                        <a:ext cx="4913901" cy="3874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" name="Google Shape;417;p37"/>
          <p:cNvGraphicFramePr/>
          <p:nvPr/>
        </p:nvGraphicFramePr>
        <p:xfrm>
          <a:off x="5666468" y="1486248"/>
          <a:ext cx="6260593" cy="3874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r:id="rId6" imgW="6260593" imgH="3874942" progId="Paint.Picture">
                  <p:embed/>
                </p:oleObj>
              </mc:Choice>
              <mc:Fallback>
                <p:oleObj r:id="rId6" imgW="6260593" imgH="3874942" progId="Paint.Picture">
                  <p:embed/>
                  <p:pic>
                    <p:nvPicPr>
                      <p:cNvPr id="417" name="Google Shape;417;p37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5666468" y="1486248"/>
                        <a:ext cx="6260593" cy="3874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" name="Google Shape;418;p37"/>
          <p:cNvSpPr/>
          <p:nvPr/>
        </p:nvSpPr>
        <p:spPr>
          <a:xfrm>
            <a:off x="3358108" y="4941168"/>
            <a:ext cx="792088" cy="36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424" name="Google Shape;424;p38"/>
          <p:cNvSpPr txBox="1"/>
          <p:nvPr/>
        </p:nvSpPr>
        <p:spPr>
          <a:xfrm>
            <a:off x="400" y="590931"/>
            <a:ext cx="6526460" cy="7078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RED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輸入 </a:t>
            </a:r>
            <a:r>
              <a:rPr lang="en-US" sz="2000" b="0" i="0" u="none" strike="noStrike" cap="none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npm install -g --unsafe-perm node-red</a:t>
            </a:r>
            <a:endParaRPr/>
          </a:p>
        </p:txBody>
      </p:sp>
      <p:pic>
        <p:nvPicPr>
          <p:cNvPr id="425" name="Google Shape;42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560" y="1594882"/>
            <a:ext cx="9845388" cy="451841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8"/>
          <p:cNvSpPr/>
          <p:nvPr/>
        </p:nvSpPr>
        <p:spPr>
          <a:xfrm>
            <a:off x="2687166" y="1509376"/>
            <a:ext cx="4127326" cy="36004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432" name="Google Shape;432;p39"/>
          <p:cNvSpPr txBox="1"/>
          <p:nvPr/>
        </p:nvSpPr>
        <p:spPr>
          <a:xfrm>
            <a:off x="0" y="590931"/>
            <a:ext cx="4798268" cy="40011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800100" marR="0" lvl="1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輸入 node-red ， 啟動 Node RED</a:t>
            </a:r>
            <a:endParaRPr/>
          </a:p>
        </p:txBody>
      </p:sp>
      <p:grpSp>
        <p:nvGrpSpPr>
          <p:cNvPr id="433" name="Google Shape;433;p39"/>
          <p:cNvGrpSpPr/>
          <p:nvPr/>
        </p:nvGrpSpPr>
        <p:grpSpPr>
          <a:xfrm>
            <a:off x="3046221" y="1150180"/>
            <a:ext cx="6096383" cy="5599425"/>
            <a:chOff x="333772" y="1181862"/>
            <a:chExt cx="6096383" cy="5599425"/>
          </a:xfrm>
        </p:grpSpPr>
        <p:pic>
          <p:nvPicPr>
            <p:cNvPr id="434" name="Google Shape;434;p39"/>
            <p:cNvPicPr preferRelativeResize="0"/>
            <p:nvPr/>
          </p:nvPicPr>
          <p:blipFill rotWithShape="1">
            <a:blip r:embed="rId3">
              <a:alphaModFix/>
            </a:blip>
            <a:srcRect t="-142" r="34766" b="-1"/>
            <a:stretch/>
          </p:blipFill>
          <p:spPr>
            <a:xfrm>
              <a:off x="333772" y="1181862"/>
              <a:ext cx="6096383" cy="4886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3772" y="6049704"/>
              <a:ext cx="6096383" cy="731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39"/>
          <p:cNvSpPr/>
          <p:nvPr/>
        </p:nvSpPr>
        <p:spPr>
          <a:xfrm>
            <a:off x="4078188" y="1550290"/>
            <a:ext cx="864096" cy="26285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0" y="590930"/>
            <a:ext cx="5734372" cy="6463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進入 Node RED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打開瀏覽器，輸入 </a:t>
            </a:r>
            <a:r>
              <a:rPr lang="en-US" sz="1800" b="0" i="0" u="none" strike="noStrike" cap="none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server ip 位址:1880</a:t>
            </a:r>
            <a:endParaRPr/>
          </a:p>
        </p:txBody>
      </p:sp>
      <p:graphicFrame>
        <p:nvGraphicFramePr>
          <p:cNvPr id="443" name="Google Shape;443;p40"/>
          <p:cNvGraphicFramePr/>
          <p:nvPr/>
        </p:nvGraphicFramePr>
        <p:xfrm>
          <a:off x="1273759" y="1568755"/>
          <a:ext cx="9641307" cy="4308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r:id="rId4" imgW="9641307" imgH="4308517" progId="Paint.Picture">
                  <p:embed/>
                </p:oleObj>
              </mc:Choice>
              <mc:Fallback>
                <p:oleObj r:id="rId4" imgW="9641307" imgH="4308517" progId="Paint.Picture">
                  <p:embed/>
                  <p:pic>
                    <p:nvPicPr>
                      <p:cNvPr id="443" name="Google Shape;443;p4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1273759" y="1568755"/>
                        <a:ext cx="9641307" cy="43085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0" y="590931"/>
            <a:ext cx="4438228" cy="6463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點選右上設置，選擇 Palette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分別搜尋 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dashboard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和 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mysql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並安裝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450" name="Google Shape;450;p41"/>
          <p:cNvGrpSpPr/>
          <p:nvPr/>
        </p:nvGrpSpPr>
        <p:grpSpPr>
          <a:xfrm>
            <a:off x="405780" y="1700808"/>
            <a:ext cx="3398454" cy="4909837"/>
            <a:chOff x="405780" y="1700808"/>
            <a:chExt cx="2998069" cy="4331390"/>
          </a:xfrm>
        </p:grpSpPr>
        <p:pic>
          <p:nvPicPr>
            <p:cNvPr id="451" name="Google Shape;451;p41"/>
            <p:cNvPicPr preferRelativeResize="0"/>
            <p:nvPr/>
          </p:nvPicPr>
          <p:blipFill rotWithShape="1">
            <a:blip r:embed="rId3">
              <a:alphaModFix/>
            </a:blip>
            <a:srcRect l="75402" t="12191" b="24793"/>
            <a:stretch/>
          </p:blipFill>
          <p:spPr>
            <a:xfrm>
              <a:off x="405780" y="1711718"/>
              <a:ext cx="2998069" cy="4320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41"/>
            <p:cNvSpPr/>
            <p:nvPr/>
          </p:nvSpPr>
          <p:spPr>
            <a:xfrm>
              <a:off x="2998068" y="1700808"/>
              <a:ext cx="405781" cy="360040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329790" y="4966262"/>
              <a:ext cx="2074059" cy="360040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6022402" y="57339"/>
            <a:ext cx="4838617" cy="3098972"/>
            <a:chOff x="5662365" y="271936"/>
            <a:chExt cx="5716332" cy="3661120"/>
          </a:xfrm>
        </p:grpSpPr>
        <p:pic>
          <p:nvPicPr>
            <p:cNvPr id="455" name="Google Shape;455;p41"/>
            <p:cNvPicPr preferRelativeResize="0"/>
            <p:nvPr/>
          </p:nvPicPr>
          <p:blipFill rotWithShape="1">
            <a:blip r:embed="rId4">
              <a:alphaModFix/>
            </a:blip>
            <a:srcRect b="46615"/>
            <a:stretch/>
          </p:blipFill>
          <p:spPr>
            <a:xfrm>
              <a:off x="5662365" y="271936"/>
              <a:ext cx="5716332" cy="3661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41"/>
            <p:cNvSpPr/>
            <p:nvPr/>
          </p:nvSpPr>
          <p:spPr>
            <a:xfrm>
              <a:off x="6670476" y="3176971"/>
              <a:ext cx="4708219" cy="756085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57" name="Google Shape;457;p41"/>
          <p:cNvGrpSpPr/>
          <p:nvPr/>
        </p:nvGrpSpPr>
        <p:grpSpPr>
          <a:xfrm>
            <a:off x="6022402" y="3272202"/>
            <a:ext cx="5184578" cy="3528459"/>
            <a:chOff x="6022402" y="3272203"/>
            <a:chExt cx="4251010" cy="2893102"/>
          </a:xfrm>
        </p:grpSpPr>
        <p:pic>
          <p:nvPicPr>
            <p:cNvPr id="458" name="Google Shape;458;p41"/>
            <p:cNvPicPr preferRelativeResize="0"/>
            <p:nvPr/>
          </p:nvPicPr>
          <p:blipFill rotWithShape="1">
            <a:blip r:embed="rId5">
              <a:alphaModFix/>
            </a:blip>
            <a:srcRect b="15632"/>
            <a:stretch/>
          </p:blipFill>
          <p:spPr>
            <a:xfrm>
              <a:off x="6022402" y="3272203"/>
              <a:ext cx="4248473" cy="2893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41"/>
            <p:cNvSpPr/>
            <p:nvPr/>
          </p:nvSpPr>
          <p:spPr>
            <a:xfrm>
              <a:off x="6670476" y="4515801"/>
              <a:ext cx="3602936" cy="497375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65" name="Google Shape;465;p42"/>
          <p:cNvSpPr txBox="1"/>
          <p:nvPr/>
        </p:nvSpPr>
        <p:spPr>
          <a:xfrm>
            <a:off x="0" y="590931"/>
            <a:ext cx="3358108" cy="92333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拉出一個 inject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點擊兩下後，選擇時間戳記，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將重複改成每1秒週期性執行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466" name="Google Shape;466;p42"/>
          <p:cNvGrpSpPr/>
          <p:nvPr/>
        </p:nvGrpSpPr>
        <p:grpSpPr>
          <a:xfrm>
            <a:off x="2205980" y="1988840"/>
            <a:ext cx="3769070" cy="2880320"/>
            <a:chOff x="525512" y="2770566"/>
            <a:chExt cx="2959968" cy="2262005"/>
          </a:xfrm>
        </p:grpSpPr>
        <p:pic>
          <p:nvPicPr>
            <p:cNvPr id="467" name="Google Shape;467;p42"/>
            <p:cNvPicPr preferRelativeResize="0"/>
            <p:nvPr/>
          </p:nvPicPr>
          <p:blipFill rotWithShape="1">
            <a:blip r:embed="rId3">
              <a:alphaModFix/>
            </a:blip>
            <a:srcRect t="349" r="75715" b="60077"/>
            <a:stretch/>
          </p:blipFill>
          <p:spPr>
            <a:xfrm>
              <a:off x="525512" y="2770566"/>
              <a:ext cx="2959968" cy="22620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8" name="Google Shape;468;p42"/>
            <p:cNvGrpSpPr/>
            <p:nvPr/>
          </p:nvGrpSpPr>
          <p:grpSpPr>
            <a:xfrm>
              <a:off x="566089" y="3429000"/>
              <a:ext cx="1462782" cy="856426"/>
              <a:chOff x="405780" y="2780928"/>
              <a:chExt cx="1741044" cy="1019343"/>
            </a:xfrm>
          </p:grpSpPr>
          <p:sp>
            <p:nvSpPr>
              <p:cNvPr id="469" name="Google Shape;469;p42"/>
              <p:cNvSpPr/>
              <p:nvPr/>
            </p:nvSpPr>
            <p:spPr>
              <a:xfrm>
                <a:off x="405780" y="2780928"/>
                <a:ext cx="1296144" cy="432048"/>
              </a:xfrm>
              <a:prstGeom prst="rect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470" name="Google Shape;470;p42"/>
              <p:cNvCxnSpPr/>
              <p:nvPr/>
            </p:nvCxnSpPr>
            <p:spPr>
              <a:xfrm>
                <a:off x="1701924" y="2996952"/>
                <a:ext cx="444900" cy="80331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471" name="Google Shape;471;p42"/>
          <p:cNvGrpSpPr/>
          <p:nvPr/>
        </p:nvGrpSpPr>
        <p:grpSpPr>
          <a:xfrm>
            <a:off x="6977017" y="698170"/>
            <a:ext cx="3677486" cy="5579809"/>
            <a:chOff x="6937285" y="639095"/>
            <a:chExt cx="3677486" cy="5579809"/>
          </a:xfrm>
        </p:grpSpPr>
        <p:pic>
          <p:nvPicPr>
            <p:cNvPr id="472" name="Google Shape;472;p42"/>
            <p:cNvPicPr preferRelativeResize="0"/>
            <p:nvPr/>
          </p:nvPicPr>
          <p:blipFill rotWithShape="1">
            <a:blip r:embed="rId3">
              <a:alphaModFix/>
            </a:blip>
            <a:srcRect l="53128" r="16701" b="2384"/>
            <a:stretch/>
          </p:blipFill>
          <p:spPr>
            <a:xfrm>
              <a:off x="6937285" y="639095"/>
              <a:ext cx="3677486" cy="5579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42"/>
            <p:cNvSpPr/>
            <p:nvPr/>
          </p:nvSpPr>
          <p:spPr>
            <a:xfrm>
              <a:off x="6958508" y="5661248"/>
              <a:ext cx="2664296" cy="557656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7030516" y="2060848"/>
              <a:ext cx="3456384" cy="432048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1629916" y="1628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開啟C:\xampp (安裝位置) 執行 xampp_control.exe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1522413" y="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D6F8F4-CB37-4FEF-869E-40B4863F5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40" t="52222" r="5608" b="3055"/>
          <a:stretch/>
        </p:blipFill>
        <p:spPr>
          <a:xfrm>
            <a:off x="1870797" y="2390712"/>
            <a:ext cx="8447230" cy="3457637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DFC92AA-38DF-4A82-B05C-733A35356238}"/>
              </a:ext>
            </a:extLst>
          </p:cNvPr>
          <p:cNvCxnSpPr>
            <a:cxnSpLocks/>
          </p:cNvCxnSpPr>
          <p:nvPr/>
        </p:nvCxnSpPr>
        <p:spPr>
          <a:xfrm>
            <a:off x="1930400" y="5022850"/>
            <a:ext cx="8318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80" name="Google Shape;480;p43"/>
          <p:cNvSpPr txBox="1"/>
          <p:nvPr/>
        </p:nvSpPr>
        <p:spPr>
          <a:xfrm>
            <a:off x="0" y="592856"/>
            <a:ext cx="5734372" cy="23083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拉出兩個 function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點擊兩下，分別輸入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92D050"/>
                </a:solidFill>
                <a:latin typeface="DFKai-SB"/>
                <a:ea typeface="DFKai-SB"/>
                <a:cs typeface="DFKai-SB"/>
                <a:sym typeface="DFKai-SB"/>
              </a:rPr>
              <a:t>msg.topic ="SELECT Time FROM dht"return msg;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2D05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var test = msg.payload;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 test.forEach(function(e,i){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     msg.payload=e['Time'];});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 return msg;</a:t>
            </a:r>
            <a:endParaRPr/>
          </a:p>
        </p:txBody>
      </p:sp>
      <p:pic>
        <p:nvPicPr>
          <p:cNvPr id="481" name="Google Shape;481;p43"/>
          <p:cNvPicPr preferRelativeResize="0"/>
          <p:nvPr/>
        </p:nvPicPr>
        <p:blipFill rotWithShape="1">
          <a:blip r:embed="rId3">
            <a:alphaModFix/>
          </a:blip>
          <a:srcRect l="50000" r="16325"/>
          <a:stretch/>
        </p:blipFill>
        <p:spPr>
          <a:xfrm>
            <a:off x="6620763" y="24779"/>
            <a:ext cx="5572031" cy="317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6988" y="3548434"/>
            <a:ext cx="5572031" cy="3058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43"/>
          <p:cNvGrpSpPr/>
          <p:nvPr/>
        </p:nvGrpSpPr>
        <p:grpSpPr>
          <a:xfrm>
            <a:off x="113508" y="3222186"/>
            <a:ext cx="5980904" cy="3456384"/>
            <a:chOff x="16644" y="1916832"/>
            <a:chExt cx="5980904" cy="3456384"/>
          </a:xfrm>
        </p:grpSpPr>
        <p:pic>
          <p:nvPicPr>
            <p:cNvPr id="484" name="Google Shape;484;p43"/>
            <p:cNvPicPr preferRelativeResize="0"/>
            <p:nvPr/>
          </p:nvPicPr>
          <p:blipFill rotWithShape="1">
            <a:blip r:embed="rId5">
              <a:alphaModFix/>
            </a:blip>
            <a:srcRect l="50000" t="10090" r="34049" b="57135"/>
            <a:stretch/>
          </p:blipFill>
          <p:spPr>
            <a:xfrm>
              <a:off x="16644" y="1916832"/>
              <a:ext cx="5980904" cy="345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43"/>
            <p:cNvSpPr/>
            <p:nvPr/>
          </p:nvSpPr>
          <p:spPr>
            <a:xfrm>
              <a:off x="117748" y="3256965"/>
              <a:ext cx="1386661" cy="462220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86" name="Google Shape;486;p43"/>
            <p:cNvCxnSpPr/>
            <p:nvPr/>
          </p:nvCxnSpPr>
          <p:spPr>
            <a:xfrm>
              <a:off x="1538604" y="3467100"/>
              <a:ext cx="2899624" cy="252085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87" name="Google Shape;487;p43"/>
            <p:cNvCxnSpPr>
              <a:stCxn id="485" idx="3"/>
            </p:cNvCxnSpPr>
            <p:nvPr/>
          </p:nvCxnSpPr>
          <p:spPr>
            <a:xfrm>
              <a:off x="1504409" y="3488075"/>
              <a:ext cx="2933700" cy="1453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93" name="Google Shape;493;p44"/>
          <p:cNvSpPr txBox="1"/>
          <p:nvPr/>
        </p:nvSpPr>
        <p:spPr>
          <a:xfrm>
            <a:off x="21021" y="590931"/>
            <a:ext cx="3240360" cy="6463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拉出一個mysql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點擊兩下，編輯 Database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494" name="Google Shape;494;p44"/>
          <p:cNvGrpSpPr/>
          <p:nvPr/>
        </p:nvGrpSpPr>
        <p:grpSpPr>
          <a:xfrm>
            <a:off x="822056" y="2009411"/>
            <a:ext cx="5601482" cy="3515216"/>
            <a:chOff x="822056" y="2009411"/>
            <a:chExt cx="5601482" cy="3515216"/>
          </a:xfrm>
        </p:grpSpPr>
        <p:pic>
          <p:nvPicPr>
            <p:cNvPr id="495" name="Google Shape;495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2056" y="2009411"/>
              <a:ext cx="5601482" cy="351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44"/>
            <p:cNvSpPr/>
            <p:nvPr/>
          </p:nvSpPr>
          <p:spPr>
            <a:xfrm>
              <a:off x="957223" y="4991761"/>
              <a:ext cx="1199073" cy="342592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97" name="Google Shape;497;p44"/>
            <p:cNvCxnSpPr/>
            <p:nvPr/>
          </p:nvCxnSpPr>
          <p:spPr>
            <a:xfrm rot="10800000" flipH="1">
              <a:off x="2156296" y="4437112"/>
              <a:ext cx="2855348" cy="74534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498" name="Google Shape;498;p44"/>
          <p:cNvGrpSpPr/>
          <p:nvPr/>
        </p:nvGrpSpPr>
        <p:grpSpPr>
          <a:xfrm>
            <a:off x="6782960" y="1792631"/>
            <a:ext cx="4583809" cy="3803909"/>
            <a:chOff x="7686129" y="2996952"/>
            <a:chExt cx="3312367" cy="2748793"/>
          </a:xfrm>
        </p:grpSpPr>
        <p:pic>
          <p:nvPicPr>
            <p:cNvPr id="499" name="Google Shape;499;p44"/>
            <p:cNvPicPr preferRelativeResize="0"/>
            <p:nvPr/>
          </p:nvPicPr>
          <p:blipFill rotWithShape="1">
            <a:blip r:embed="rId4">
              <a:alphaModFix/>
            </a:blip>
            <a:srcRect l="72972" r="-145" b="52626"/>
            <a:stretch/>
          </p:blipFill>
          <p:spPr>
            <a:xfrm>
              <a:off x="7686129" y="2996952"/>
              <a:ext cx="3312367" cy="2748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44"/>
            <p:cNvSpPr/>
            <p:nvPr/>
          </p:nvSpPr>
          <p:spPr>
            <a:xfrm>
              <a:off x="10270876" y="4135659"/>
              <a:ext cx="360040" cy="288032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5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06" name="Google Shape;506;p45"/>
          <p:cNvSpPr txBox="1"/>
          <p:nvPr/>
        </p:nvSpPr>
        <p:spPr>
          <a:xfrm>
            <a:off x="0" y="590931"/>
            <a:ext cx="3862164" cy="193899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Host : 輸入資料庫 ip 位址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Port : 輸入 3306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User : 輸入使用者名稱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Password: 輸入使用者密碼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Database:輸入資料庫的名稱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輸入完之後按更新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07" name="Google Shape;507;p45"/>
          <p:cNvGrpSpPr/>
          <p:nvPr/>
        </p:nvGrpSpPr>
        <p:grpSpPr>
          <a:xfrm>
            <a:off x="5806380" y="167039"/>
            <a:ext cx="4752526" cy="6523922"/>
            <a:chOff x="5446340" y="334078"/>
            <a:chExt cx="4752526" cy="6523922"/>
          </a:xfrm>
        </p:grpSpPr>
        <p:pic>
          <p:nvPicPr>
            <p:cNvPr id="508" name="Google Shape;508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46340" y="334078"/>
              <a:ext cx="4752526" cy="6523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45"/>
            <p:cNvSpPr txBox="1"/>
            <p:nvPr/>
          </p:nvSpPr>
          <p:spPr>
            <a:xfrm>
              <a:off x="6670476" y="1984195"/>
              <a:ext cx="2952328" cy="3693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資料庫ip位址</a:t>
              </a:r>
              <a:endParaRPr/>
            </a:p>
          </p:txBody>
        </p:sp>
        <p:sp>
          <p:nvSpPr>
            <p:cNvPr id="510" name="Google Shape;510;p45"/>
            <p:cNvSpPr txBox="1"/>
            <p:nvPr/>
          </p:nvSpPr>
          <p:spPr>
            <a:xfrm>
              <a:off x="6670476" y="2852936"/>
              <a:ext cx="2952328" cy="3693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使用者名稱</a:t>
              </a:r>
              <a:endParaRPr/>
            </a:p>
          </p:txBody>
        </p:sp>
        <p:sp>
          <p:nvSpPr>
            <p:cNvPr id="511" name="Google Shape;511;p45"/>
            <p:cNvSpPr txBox="1"/>
            <p:nvPr/>
          </p:nvSpPr>
          <p:spPr>
            <a:xfrm>
              <a:off x="6670476" y="3233042"/>
              <a:ext cx="2952328" cy="3693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使用者密碼</a:t>
              </a:r>
              <a:endParaRPr/>
            </a:p>
          </p:txBody>
        </p:sp>
        <p:sp>
          <p:nvSpPr>
            <p:cNvPr id="512" name="Google Shape;512;p45"/>
            <p:cNvSpPr txBox="1"/>
            <p:nvPr/>
          </p:nvSpPr>
          <p:spPr>
            <a:xfrm>
              <a:off x="6670476" y="3613149"/>
              <a:ext cx="2952328" cy="36933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輸入資料庫名稱</a:t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0" y="590931"/>
            <a:ext cx="3240360" cy="120032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拉出一個switch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點擊兩下，先添加成兩個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第一個選大於先前值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第二個選小於等於先前值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19" name="Google Shape;519;p46"/>
          <p:cNvGrpSpPr/>
          <p:nvPr/>
        </p:nvGrpSpPr>
        <p:grpSpPr>
          <a:xfrm>
            <a:off x="117748" y="2204864"/>
            <a:ext cx="6835933" cy="3384376"/>
            <a:chOff x="-3412" y="1736812"/>
            <a:chExt cx="6835933" cy="3384376"/>
          </a:xfrm>
        </p:grpSpPr>
        <p:pic>
          <p:nvPicPr>
            <p:cNvPr id="520" name="Google Shape;520;p46"/>
            <p:cNvPicPr preferRelativeResize="0"/>
            <p:nvPr/>
          </p:nvPicPr>
          <p:blipFill rotWithShape="1">
            <a:blip r:embed="rId3">
              <a:alphaModFix/>
            </a:blip>
            <a:srcRect t="472" r="61815" b="60872"/>
            <a:stretch/>
          </p:blipFill>
          <p:spPr>
            <a:xfrm>
              <a:off x="-3412" y="1736812"/>
              <a:ext cx="6835933" cy="3384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46"/>
            <p:cNvSpPr/>
            <p:nvPr/>
          </p:nvSpPr>
          <p:spPr>
            <a:xfrm>
              <a:off x="117748" y="3645024"/>
              <a:ext cx="1271081" cy="342592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22" name="Google Shape;522;p46"/>
            <p:cNvCxnSpPr/>
            <p:nvPr/>
          </p:nvCxnSpPr>
          <p:spPr>
            <a:xfrm>
              <a:off x="1388829" y="3835723"/>
              <a:ext cx="4201527" cy="241349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523" name="Google Shape;523;p46"/>
          <p:cNvGrpSpPr/>
          <p:nvPr/>
        </p:nvGrpSpPr>
        <p:grpSpPr>
          <a:xfrm>
            <a:off x="7278459" y="116632"/>
            <a:ext cx="4374983" cy="6624736"/>
            <a:chOff x="7278459" y="116632"/>
            <a:chExt cx="4374983" cy="6624736"/>
          </a:xfrm>
        </p:grpSpPr>
        <p:pic>
          <p:nvPicPr>
            <p:cNvPr id="524" name="Google Shape;524;p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78459" y="116632"/>
              <a:ext cx="4374983" cy="6624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46"/>
            <p:cNvSpPr/>
            <p:nvPr/>
          </p:nvSpPr>
          <p:spPr>
            <a:xfrm>
              <a:off x="7318548" y="6481017"/>
              <a:ext cx="685539" cy="260351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7334794" y="2450745"/>
              <a:ext cx="4088210" cy="848079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32" name="Google Shape;532;p47"/>
          <p:cNvSpPr txBox="1"/>
          <p:nvPr/>
        </p:nvSpPr>
        <p:spPr>
          <a:xfrm>
            <a:off x="0" y="590931"/>
            <a:ext cx="6310436" cy="258532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拉出3個function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點擊兩下後，將函數分別改為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  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1.msg.topic ="SELECT </a:t>
            </a:r>
            <a:r>
              <a:rPr lang="en-US" sz="18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Celsiu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FROM dht"     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 return msg;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2.msg.topic ="SELECT </a:t>
            </a:r>
            <a:r>
              <a:rPr lang="en-US" sz="18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Fahrenheit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FROM dht“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 return msg;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3.msg.topic ="SELECT </a:t>
            </a:r>
            <a:r>
              <a:rPr lang="en-US" sz="18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Humidity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FROM dht“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 return msg;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再拉出1個 debug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33" name="Google Shape;533;p47"/>
          <p:cNvPicPr preferRelativeResize="0"/>
          <p:nvPr/>
        </p:nvPicPr>
        <p:blipFill rotWithShape="1">
          <a:blip r:embed="rId3">
            <a:alphaModFix/>
          </a:blip>
          <a:srcRect l="65576" r="160" b="50710"/>
          <a:stretch/>
        </p:blipFill>
        <p:spPr>
          <a:xfrm>
            <a:off x="128792" y="3740169"/>
            <a:ext cx="4151900" cy="282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5248" y="3740169"/>
            <a:ext cx="3694693" cy="28163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47"/>
          <p:cNvGrpSpPr/>
          <p:nvPr/>
        </p:nvGrpSpPr>
        <p:grpSpPr>
          <a:xfrm>
            <a:off x="7908134" y="0"/>
            <a:ext cx="4222205" cy="3833264"/>
            <a:chOff x="7246541" y="27062"/>
            <a:chExt cx="4942284" cy="4487011"/>
          </a:xfrm>
        </p:grpSpPr>
        <p:pic>
          <p:nvPicPr>
            <p:cNvPr id="536" name="Google Shape;536;p47"/>
            <p:cNvPicPr preferRelativeResize="0"/>
            <p:nvPr/>
          </p:nvPicPr>
          <p:blipFill rotWithShape="1">
            <a:blip r:embed="rId5">
              <a:alphaModFix/>
            </a:blip>
            <a:srcRect r="59451"/>
            <a:stretch/>
          </p:blipFill>
          <p:spPr>
            <a:xfrm>
              <a:off x="7246541" y="27062"/>
              <a:ext cx="4942284" cy="4487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47"/>
            <p:cNvSpPr/>
            <p:nvPr/>
          </p:nvSpPr>
          <p:spPr>
            <a:xfrm>
              <a:off x="7382840" y="4221926"/>
              <a:ext cx="1008112" cy="289698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38" name="Google Shape;538;p47"/>
            <p:cNvCxnSpPr>
              <a:stCxn id="537" idx="3"/>
            </p:cNvCxnSpPr>
            <p:nvPr/>
          </p:nvCxnSpPr>
          <p:spPr>
            <a:xfrm rot="10800000" flipH="1">
              <a:off x="8390952" y="1541075"/>
              <a:ext cx="2520300" cy="28257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39" name="Google Shape;539;p47"/>
            <p:cNvCxnSpPr>
              <a:stCxn id="537" idx="3"/>
            </p:cNvCxnSpPr>
            <p:nvPr/>
          </p:nvCxnSpPr>
          <p:spPr>
            <a:xfrm rot="10800000" flipH="1">
              <a:off x="8390952" y="1829075"/>
              <a:ext cx="2520300" cy="25377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40" name="Google Shape;540;p47"/>
            <p:cNvCxnSpPr>
              <a:stCxn id="537" idx="3"/>
            </p:cNvCxnSpPr>
            <p:nvPr/>
          </p:nvCxnSpPr>
          <p:spPr>
            <a:xfrm rot="10800000" flipH="1">
              <a:off x="8390952" y="2189375"/>
              <a:ext cx="2592300" cy="21774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41" name="Google Shape;541;p47"/>
            <p:cNvCxnSpPr/>
            <p:nvPr/>
          </p:nvCxnSpPr>
          <p:spPr>
            <a:xfrm>
              <a:off x="8378276" y="1440448"/>
              <a:ext cx="2540672" cy="961565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42" name="Google Shape;542;p47"/>
            <p:cNvSpPr/>
            <p:nvPr/>
          </p:nvSpPr>
          <p:spPr>
            <a:xfrm>
              <a:off x="7370164" y="1293150"/>
              <a:ext cx="1008112" cy="289698"/>
            </a:xfrm>
            <a:prstGeom prst="rect">
              <a:avLst/>
            </a:prstGeom>
            <a:noFill/>
            <a:ln w="57150" cap="flat" cmpd="sng">
              <a:solidFill>
                <a:srgbClr val="FFFF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8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48" name="Google Shape;548;p48"/>
          <p:cNvSpPr txBox="1"/>
          <p:nvPr/>
        </p:nvSpPr>
        <p:spPr>
          <a:xfrm>
            <a:off x="0" y="590931"/>
            <a:ext cx="3625120" cy="36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複製mysql，貼到function後面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49" name="Google Shape;549;p48"/>
          <p:cNvGrpSpPr/>
          <p:nvPr/>
        </p:nvGrpSpPr>
        <p:grpSpPr>
          <a:xfrm>
            <a:off x="2355328" y="2547815"/>
            <a:ext cx="7478169" cy="1762371"/>
            <a:chOff x="2355328" y="2547815"/>
            <a:chExt cx="7478169" cy="1762371"/>
          </a:xfrm>
        </p:grpSpPr>
        <p:pic>
          <p:nvPicPr>
            <p:cNvPr id="550" name="Google Shape;550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55328" y="2547815"/>
              <a:ext cx="7478169" cy="1762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48"/>
            <p:cNvSpPr/>
            <p:nvPr/>
          </p:nvSpPr>
          <p:spPr>
            <a:xfrm>
              <a:off x="3358108" y="3269864"/>
              <a:ext cx="1271081" cy="459328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52" name="Google Shape;552;p48"/>
            <p:cNvCxnSpPr/>
            <p:nvPr/>
          </p:nvCxnSpPr>
          <p:spPr>
            <a:xfrm rot="10800000" flipH="1">
              <a:off x="4629189" y="3499528"/>
              <a:ext cx="3769479" cy="1940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58" name="Google Shape;558;p49"/>
          <p:cNvSpPr txBox="1"/>
          <p:nvPr/>
        </p:nvSpPr>
        <p:spPr>
          <a:xfrm>
            <a:off x="0" y="590931"/>
            <a:ext cx="9190756" cy="23083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再拉出三個 function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點擊兩下後，複製以下程式碼貼到三個function中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再將中括號部份分別改為 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Celsiu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’ , 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Fahrenheit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’, 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Humidity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’, 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Humidity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'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var test = msg.payload;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test.forEach(function(e,i){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msg.payload=e['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Celsiu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’];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});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return msg;</a:t>
            </a:r>
            <a:endParaRPr/>
          </a:p>
        </p:txBody>
      </p:sp>
      <p:grpSp>
        <p:nvGrpSpPr>
          <p:cNvPr id="559" name="Google Shape;559;p49"/>
          <p:cNvGrpSpPr/>
          <p:nvPr/>
        </p:nvGrpSpPr>
        <p:grpSpPr>
          <a:xfrm>
            <a:off x="5230316" y="2899255"/>
            <a:ext cx="5268434" cy="3712766"/>
            <a:chOff x="5590356" y="3069503"/>
            <a:chExt cx="5268434" cy="3712766"/>
          </a:xfrm>
        </p:grpSpPr>
        <p:pic>
          <p:nvPicPr>
            <p:cNvPr id="560" name="Google Shape;560;p49"/>
            <p:cNvPicPr preferRelativeResize="0"/>
            <p:nvPr/>
          </p:nvPicPr>
          <p:blipFill rotWithShape="1">
            <a:blip r:embed="rId3">
              <a:alphaModFix/>
            </a:blip>
            <a:srcRect l="65882" t="471" b="47636"/>
            <a:stretch/>
          </p:blipFill>
          <p:spPr>
            <a:xfrm>
              <a:off x="5590356" y="3069503"/>
              <a:ext cx="5184576" cy="3712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9"/>
            <p:cNvSpPr/>
            <p:nvPr/>
          </p:nvSpPr>
          <p:spPr>
            <a:xfrm>
              <a:off x="5616220" y="5124496"/>
              <a:ext cx="5242570" cy="702355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62" name="Google Shape;562;p49"/>
          <p:cNvGrpSpPr/>
          <p:nvPr/>
        </p:nvGrpSpPr>
        <p:grpSpPr>
          <a:xfrm>
            <a:off x="477788" y="2899255"/>
            <a:ext cx="4565590" cy="3735483"/>
            <a:chOff x="118274" y="2845677"/>
            <a:chExt cx="4896018" cy="4005833"/>
          </a:xfrm>
        </p:grpSpPr>
        <p:pic>
          <p:nvPicPr>
            <p:cNvPr id="563" name="Google Shape;563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274" y="2845677"/>
              <a:ext cx="4896018" cy="4005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49"/>
            <p:cNvSpPr/>
            <p:nvPr/>
          </p:nvSpPr>
          <p:spPr>
            <a:xfrm>
              <a:off x="271348" y="6548042"/>
              <a:ext cx="869094" cy="289698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65" name="Google Shape;565;p49"/>
            <p:cNvCxnSpPr/>
            <p:nvPr/>
          </p:nvCxnSpPr>
          <p:spPr>
            <a:xfrm rot="10800000" flipH="1">
              <a:off x="1140442" y="4304001"/>
              <a:ext cx="1713610" cy="2345912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6" name="Google Shape;566;p49"/>
            <p:cNvCxnSpPr/>
            <p:nvPr/>
          </p:nvCxnSpPr>
          <p:spPr>
            <a:xfrm rot="10800000" flipH="1">
              <a:off x="1136151" y="4653136"/>
              <a:ext cx="1717901" cy="203482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67" name="Google Shape;567;p49"/>
            <p:cNvCxnSpPr/>
            <p:nvPr/>
          </p:nvCxnSpPr>
          <p:spPr>
            <a:xfrm rot="10800000" flipH="1">
              <a:off x="1136151" y="4921373"/>
              <a:ext cx="1717901" cy="1780117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0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73" name="Google Shape;573;p50"/>
          <p:cNvSpPr txBox="1"/>
          <p:nvPr/>
        </p:nvSpPr>
        <p:spPr>
          <a:xfrm>
            <a:off x="0" y="590931"/>
            <a:ext cx="6310436" cy="17543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拉出一個 chart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在 Group 添加新節點，接著 Tab 也添加新節點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完成後按下添加和更新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接著將 X-axis 改成 1 minute or 30 points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X-axis Label 選擇 HH:mm:ss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最後按下完成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74" name="Google Shape;574;p50"/>
          <p:cNvGrpSpPr/>
          <p:nvPr/>
        </p:nvGrpSpPr>
        <p:grpSpPr>
          <a:xfrm>
            <a:off x="1314822" y="5623488"/>
            <a:ext cx="3294485" cy="1152128"/>
            <a:chOff x="8254653" y="2492896"/>
            <a:chExt cx="3294485" cy="1152128"/>
          </a:xfrm>
        </p:grpSpPr>
        <p:pic>
          <p:nvPicPr>
            <p:cNvPr id="575" name="Google Shape;575;p50"/>
            <p:cNvPicPr preferRelativeResize="0"/>
            <p:nvPr/>
          </p:nvPicPr>
          <p:blipFill rotWithShape="1">
            <a:blip r:embed="rId3">
              <a:alphaModFix/>
            </a:blip>
            <a:srcRect l="72971" t="30198" b="49680"/>
            <a:stretch/>
          </p:blipFill>
          <p:spPr>
            <a:xfrm>
              <a:off x="8254653" y="2492896"/>
              <a:ext cx="3294483" cy="1152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50"/>
            <p:cNvSpPr/>
            <p:nvPr/>
          </p:nvSpPr>
          <p:spPr>
            <a:xfrm>
              <a:off x="8254653" y="3068960"/>
              <a:ext cx="3294485" cy="576064"/>
            </a:xfrm>
            <a:prstGeom prst="rect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77" name="Google Shape;577;p50"/>
          <p:cNvGrpSpPr/>
          <p:nvPr/>
        </p:nvGrpSpPr>
        <p:grpSpPr>
          <a:xfrm>
            <a:off x="909836" y="2384253"/>
            <a:ext cx="4104456" cy="3195853"/>
            <a:chOff x="249845" y="2576701"/>
            <a:chExt cx="4998239" cy="3891779"/>
          </a:xfrm>
        </p:grpSpPr>
        <p:pic>
          <p:nvPicPr>
            <p:cNvPr id="578" name="Google Shape;578;p50"/>
            <p:cNvPicPr preferRelativeResize="0"/>
            <p:nvPr/>
          </p:nvPicPr>
          <p:blipFill rotWithShape="1">
            <a:blip r:embed="rId4">
              <a:alphaModFix/>
            </a:blip>
            <a:srcRect t="24990" r="-151"/>
            <a:stretch/>
          </p:blipFill>
          <p:spPr>
            <a:xfrm>
              <a:off x="249845" y="2576701"/>
              <a:ext cx="4998239" cy="3891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9" name="Google Shape;579;p50"/>
            <p:cNvGrpSpPr/>
            <p:nvPr/>
          </p:nvGrpSpPr>
          <p:grpSpPr>
            <a:xfrm>
              <a:off x="249845" y="3068960"/>
              <a:ext cx="4188383" cy="3399520"/>
              <a:chOff x="304711" y="2820344"/>
              <a:chExt cx="4188383" cy="3399520"/>
            </a:xfrm>
          </p:grpSpPr>
          <p:sp>
            <p:nvSpPr>
              <p:cNvPr id="580" name="Google Shape;580;p50"/>
              <p:cNvSpPr/>
              <p:nvPr/>
            </p:nvSpPr>
            <p:spPr>
              <a:xfrm>
                <a:off x="304711" y="5877272"/>
                <a:ext cx="1199073" cy="342592"/>
              </a:xfrm>
              <a:prstGeom prst="rect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581" name="Google Shape;581;p50"/>
              <p:cNvCxnSpPr/>
              <p:nvPr/>
            </p:nvCxnSpPr>
            <p:spPr>
              <a:xfrm rot="10800000" flipH="1">
                <a:off x="1463745" y="2820344"/>
                <a:ext cx="3029349" cy="325526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582" name="Google Shape;582;p50"/>
          <p:cNvGrpSpPr/>
          <p:nvPr/>
        </p:nvGrpSpPr>
        <p:grpSpPr>
          <a:xfrm>
            <a:off x="6431685" y="137905"/>
            <a:ext cx="4206153" cy="6601909"/>
            <a:chOff x="6681278" y="110597"/>
            <a:chExt cx="4206153" cy="6601909"/>
          </a:xfrm>
        </p:grpSpPr>
        <p:grpSp>
          <p:nvGrpSpPr>
            <p:cNvPr id="583" name="Google Shape;583;p50"/>
            <p:cNvGrpSpPr/>
            <p:nvPr/>
          </p:nvGrpSpPr>
          <p:grpSpPr>
            <a:xfrm>
              <a:off x="6681278" y="1714843"/>
              <a:ext cx="4206153" cy="2640836"/>
              <a:chOff x="7312197" y="1590260"/>
              <a:chExt cx="4807360" cy="3018304"/>
            </a:xfrm>
          </p:grpSpPr>
          <p:pic>
            <p:nvPicPr>
              <p:cNvPr id="584" name="Google Shape;584;p50"/>
              <p:cNvPicPr preferRelativeResize="0"/>
              <p:nvPr/>
            </p:nvPicPr>
            <p:blipFill rotWithShape="1">
              <a:blip r:embed="rId5">
                <a:alphaModFix/>
              </a:blip>
              <a:srcRect l="1" t="12232" r="-726"/>
              <a:stretch/>
            </p:blipFill>
            <p:spPr>
              <a:xfrm>
                <a:off x="7312197" y="1590260"/>
                <a:ext cx="4807360" cy="30183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5" name="Google Shape;585;p50"/>
              <p:cNvSpPr/>
              <p:nvPr/>
            </p:nvSpPr>
            <p:spPr>
              <a:xfrm>
                <a:off x="11218665" y="2960974"/>
                <a:ext cx="414165" cy="372704"/>
              </a:xfrm>
              <a:prstGeom prst="rect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pic>
          <p:nvPicPr>
            <p:cNvPr id="586" name="Google Shape;586;p50"/>
            <p:cNvPicPr preferRelativeResize="0"/>
            <p:nvPr/>
          </p:nvPicPr>
          <p:blipFill rotWithShape="1">
            <a:blip r:embed="rId6">
              <a:alphaModFix/>
            </a:blip>
            <a:srcRect l="856" t="12308"/>
            <a:stretch/>
          </p:blipFill>
          <p:spPr>
            <a:xfrm>
              <a:off x="6692281" y="4393090"/>
              <a:ext cx="4184147" cy="23194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" name="Google Shape;587;p50"/>
            <p:cNvGrpSpPr/>
            <p:nvPr/>
          </p:nvGrpSpPr>
          <p:grpSpPr>
            <a:xfrm>
              <a:off x="6681278" y="110597"/>
              <a:ext cx="4206153" cy="1566834"/>
              <a:chOff x="7330829" y="103017"/>
              <a:chExt cx="4782217" cy="1781424"/>
            </a:xfrm>
          </p:grpSpPr>
          <p:pic>
            <p:nvPicPr>
              <p:cNvPr id="588" name="Google Shape;588;p50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330829" y="103017"/>
                <a:ext cx="4782217" cy="1781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9" name="Google Shape;589;p50"/>
              <p:cNvSpPr/>
              <p:nvPr/>
            </p:nvSpPr>
            <p:spPr>
              <a:xfrm>
                <a:off x="11214700" y="1428417"/>
                <a:ext cx="414165" cy="367812"/>
              </a:xfrm>
              <a:prstGeom prst="rect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95" name="Google Shape;595;p51"/>
          <p:cNvSpPr txBox="1"/>
          <p:nvPr/>
        </p:nvSpPr>
        <p:spPr>
          <a:xfrm>
            <a:off x="0" y="590931"/>
            <a:ext cx="7318548" cy="120032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紅色方框的作用在於時間戳記每秒會執行一次 Time 到 getvalue，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執行到 switch 時，判斷最新一筆資料的時間是否大於前一筆資料  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如果有，繼續執行後面的節點，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如果沒有，執行 debug</a:t>
            </a:r>
            <a:endParaRPr/>
          </a:p>
        </p:txBody>
      </p:sp>
      <p:pic>
        <p:nvPicPr>
          <p:cNvPr id="596" name="Google Shape;59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804" y="1916832"/>
            <a:ext cx="10597589" cy="243622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1"/>
          <p:cNvSpPr/>
          <p:nvPr/>
        </p:nvSpPr>
        <p:spPr>
          <a:xfrm>
            <a:off x="621804" y="2545872"/>
            <a:ext cx="4536504" cy="180718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2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603" name="Google Shape;603;p52"/>
          <p:cNvSpPr txBox="1"/>
          <p:nvPr/>
        </p:nvSpPr>
        <p:spPr>
          <a:xfrm>
            <a:off x="0" y="590731"/>
            <a:ext cx="5446340" cy="92333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完成以上步驟後，按右上角部屬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接著開啟新分頁，輸入 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資料庫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ip 位址:1880/ui</a:t>
            </a:r>
            <a:endParaRPr sz="1800">
              <a:solidFill>
                <a:srgbClr val="FFFF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即可看到溫濕度變化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04" name="Google Shape;604;p52"/>
          <p:cNvPicPr preferRelativeResize="0"/>
          <p:nvPr/>
        </p:nvPicPr>
        <p:blipFill rotWithShape="1">
          <a:blip r:embed="rId3">
            <a:alphaModFix/>
          </a:blip>
          <a:srcRect l="273" t="12558" r="15247" b="445"/>
          <a:stretch/>
        </p:blipFill>
        <p:spPr>
          <a:xfrm>
            <a:off x="3142084" y="3429000"/>
            <a:ext cx="6120680" cy="338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8556" y="1548541"/>
            <a:ext cx="8091711" cy="186016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2"/>
          <p:cNvSpPr/>
          <p:nvPr/>
        </p:nvSpPr>
        <p:spPr>
          <a:xfrm>
            <a:off x="8830715" y="1514061"/>
            <a:ext cx="1008113" cy="34259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1629916" y="1628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將Apache、MySQL開啟 (點擊Start)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1522413" y="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B7A9E2-F9AD-40A4-80E4-183BE9F2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0" y="2708920"/>
            <a:ext cx="5302470" cy="344501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026439-1F09-4872-B61B-3AE74295D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75" y="2708920"/>
            <a:ext cx="5302470" cy="3445018"/>
          </a:xfrm>
          <a:prstGeom prst="rect">
            <a:avLst/>
          </a:prstGeom>
        </p:spPr>
      </p:pic>
      <p:sp>
        <p:nvSpPr>
          <p:cNvPr id="12" name="Google Shape;261;p21">
            <a:extLst>
              <a:ext uri="{FF2B5EF4-FFF2-40B4-BE49-F238E27FC236}">
                <a16:creationId xmlns:a16="http://schemas.microsoft.com/office/drawing/2014/main" id="{36346217-0F75-4465-9126-8C0CBF946FA0}"/>
              </a:ext>
            </a:extLst>
          </p:cNvPr>
          <p:cNvSpPr/>
          <p:nvPr/>
        </p:nvSpPr>
        <p:spPr>
          <a:xfrm>
            <a:off x="2978428" y="3429001"/>
            <a:ext cx="577572" cy="53975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3"/>
          <p:cNvSpPr txBox="1"/>
          <p:nvPr/>
        </p:nvSpPr>
        <p:spPr>
          <a:xfrm>
            <a:off x="1065213" y="1628800"/>
            <a:ext cx="10285782" cy="26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DFKai-SB"/>
              <a:buNone/>
            </a:pPr>
            <a:r>
              <a:rPr lang="en-US" sz="6600" b="1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THANK YOU</a:t>
            </a:r>
            <a:endParaRPr sz="6600" b="1" cap="non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1629916" y="1628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開啟瀏覽器，輸入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 localhost/dashboard </a:t>
            </a:r>
            <a:br>
              <a:rPr lang="en-US" dirty="0">
                <a:latin typeface="DFKai-SB"/>
                <a:ea typeface="DFKai-SB"/>
                <a:cs typeface="DFKai-SB"/>
                <a:sym typeface="DFKai-SB"/>
              </a:rPr>
            </a:br>
            <a:br>
              <a:rPr lang="en-US" dirty="0">
                <a:latin typeface="DFKai-SB"/>
                <a:ea typeface="DFKai-SB"/>
                <a:cs typeface="DFKai-SB"/>
                <a:sym typeface="DFKai-SB"/>
              </a:rPr>
            </a:b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若看到以下圖示代表環境安裝成功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1522413" y="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FD639F-5890-43D4-8480-69E898844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5" t="11016" r="26489" b="32964"/>
          <a:stretch/>
        </p:blipFill>
        <p:spPr>
          <a:xfrm>
            <a:off x="3201987" y="2819400"/>
            <a:ext cx="5784850" cy="3841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3838" lvl="0" indent="-2238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避免日後遇到問題，請先在C:\xampp\mysql內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新增資料夾lib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進到lib內新增資料夾plugin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即存在C:\xampp\mysql\lib\plugin</a:t>
            </a:r>
            <a:endParaRPr/>
          </a:p>
          <a:p>
            <a:pPr marL="223838" lvl="0" indent="-22383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內容為空即可</a:t>
            </a:r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</a:pPr>
            <a:r>
              <a:rPr lang="en-US"/>
              <a:t>資料庫修正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828" y="1628800"/>
            <a:ext cx="10103038" cy="47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/>
          <p:nvPr/>
        </p:nvSpPr>
        <p:spPr>
          <a:xfrm>
            <a:off x="11812" y="0"/>
            <a:ext cx="1629916" cy="6463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MYSQL</a:t>
            </a:r>
            <a:endParaRPr sz="3600" b="1">
              <a:solidFill>
                <a:schemeClr val="accent5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11812" y="649531"/>
            <a:ext cx="6082600" cy="83099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打開瀏覽器輸入 localhost/phpmyadmin/ </a:t>
            </a:r>
            <a:b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便可直接連線到資料庫操作頁面。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atom design templat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1789</Words>
  <Application>Microsoft Office PowerPoint</Application>
  <PresentationFormat>自訂</PresentationFormat>
  <Paragraphs>304</Paragraphs>
  <Slides>60</Slides>
  <Notes>58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8" baseType="lpstr">
      <vt:lpstr>Century Gothic</vt:lpstr>
      <vt:lpstr>DFKai-SB</vt:lpstr>
      <vt:lpstr>微軟正黑體</vt:lpstr>
      <vt:lpstr>DFKai-SB</vt:lpstr>
      <vt:lpstr>Arial</vt:lpstr>
      <vt:lpstr>Consolas</vt:lpstr>
      <vt:lpstr>Blue atom design template</vt:lpstr>
      <vt:lpstr>Paintbrush Picture</vt:lpstr>
      <vt:lpstr>資料庫架設</vt:lpstr>
      <vt:lpstr>資料庫架設</vt:lpstr>
      <vt:lpstr>資料庫架設</vt:lpstr>
      <vt:lpstr>資料庫架設</vt:lpstr>
      <vt:lpstr>資料庫架設</vt:lpstr>
      <vt:lpstr>資料庫架設</vt:lpstr>
      <vt:lpstr>資料庫架設</vt:lpstr>
      <vt:lpstr>資料庫修正</vt:lpstr>
      <vt:lpstr>PowerPoint 簡報</vt:lpstr>
      <vt:lpstr>PowerPoint 簡報</vt:lpstr>
      <vt:lpstr>MYSQL新增使用者</vt:lpstr>
      <vt:lpstr>MYSQL新增使用者</vt:lpstr>
      <vt:lpstr>資料庫架構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前置安裝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資料庫架設</dc:title>
  <dc:creator>user</dc:creator>
  <cp:lastModifiedBy>林彥璋</cp:lastModifiedBy>
  <cp:revision>38</cp:revision>
  <dcterms:created xsi:type="dcterms:W3CDTF">2016-07-19T07:48:57Z</dcterms:created>
  <dcterms:modified xsi:type="dcterms:W3CDTF">2023-11-05T13:25:56Z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TC034606369991</vt:lpwstr>
  </property>
</Properties>
</file>